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4"/>
  </p:sldMasterIdLst>
  <p:notesMasterIdLst>
    <p:notesMasterId r:id="rId43"/>
  </p:notesMasterIdLst>
  <p:handoutMasterIdLst>
    <p:handoutMasterId r:id="rId44"/>
  </p:handoutMasterIdLst>
  <p:sldIdLst>
    <p:sldId id="256" r:id="rId5"/>
    <p:sldId id="315" r:id="rId6"/>
    <p:sldId id="322" r:id="rId7"/>
    <p:sldId id="343" r:id="rId8"/>
    <p:sldId id="328" r:id="rId9"/>
    <p:sldId id="310" r:id="rId10"/>
    <p:sldId id="316" r:id="rId11"/>
    <p:sldId id="332" r:id="rId12"/>
    <p:sldId id="330" r:id="rId13"/>
    <p:sldId id="331" r:id="rId14"/>
    <p:sldId id="342" r:id="rId15"/>
    <p:sldId id="271" r:id="rId16"/>
    <p:sldId id="278" r:id="rId17"/>
    <p:sldId id="341" r:id="rId18"/>
    <p:sldId id="340" r:id="rId19"/>
    <p:sldId id="339" r:id="rId20"/>
    <p:sldId id="338" r:id="rId21"/>
    <p:sldId id="337" r:id="rId22"/>
    <p:sldId id="335" r:id="rId23"/>
    <p:sldId id="334" r:id="rId24"/>
    <p:sldId id="333" r:id="rId25"/>
    <p:sldId id="336" r:id="rId26"/>
    <p:sldId id="279" r:id="rId27"/>
    <p:sldId id="290" r:id="rId28"/>
    <p:sldId id="291" r:id="rId29"/>
    <p:sldId id="292" r:id="rId30"/>
    <p:sldId id="293" r:id="rId31"/>
    <p:sldId id="318" r:id="rId32"/>
    <p:sldId id="319" r:id="rId33"/>
    <p:sldId id="325" r:id="rId34"/>
    <p:sldId id="320" r:id="rId35"/>
    <p:sldId id="321" r:id="rId36"/>
    <p:sldId id="326" r:id="rId37"/>
    <p:sldId id="323" r:id="rId38"/>
    <p:sldId id="327" r:id="rId39"/>
    <p:sldId id="324" r:id="rId40"/>
    <p:sldId id="317" r:id="rId41"/>
    <p:sldId id="346" r:id="rId42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7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3300"/>
    <a:srgbClr val="CFCFFF"/>
    <a:srgbClr val="00FFCC"/>
    <a:srgbClr val="CCFF99"/>
    <a:srgbClr val="6666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8E07E-27AB-42A3-ADA0-0595AA041A98}" v="464" dt="2022-11-11T15:53:29.626"/>
    <p1510:client id="{47219639-152D-44D0-A236-71A5318060F4}" v="13" dt="2022-11-10T20:07:07.385"/>
    <p1510:client id="{5055EA81-3B4C-4066-8500-626D9ABC69FE}" v="212" vWet="220" dt="2022-11-10T21:08:23.163"/>
    <p1510:client id="{940CD860-3268-5749-BF5D-DC26919F6E2B}" v="1" dt="2022-11-11T08:13:50.369"/>
    <p1510:client id="{A0D2587D-60A0-A344-876C-DA861360054F}" v="33" dt="2022-11-10T21:07:31.108"/>
    <p1510:client id="{EA0F7B63-6990-4DD2-AD55-BC47FEEA92EA}" v="32" dt="2022-11-10T20:30:16.659"/>
    <p1510:client id="{F2619E30-6144-4CD7-BBC4-484B0955E67D}" v="357" dt="2022-11-11T08:01:13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60"/>
        <p:guide pos="47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Risikoanalyse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AD-4A5A-8B91-2F8818DF9F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AD-4A5A-8B91-2F8818DF9F53}"/>
              </c:ext>
            </c:extLst>
          </c:dPt>
          <c:dPt>
            <c:idx val="2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AD-4A5A-8B91-2F8818DF9F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1AD-4A5A-8B91-2F8818DF9F53}"/>
              </c:ext>
            </c:extLst>
          </c:dPt>
          <c:cat>
            <c:strRef>
              <c:f>Tabelle1!$A$2:$A$5</c:f>
              <c:strCache>
                <c:ptCount val="4"/>
                <c:pt idx="0">
                  <c:v>1.Finanzielles Risiko</c:v>
                </c:pt>
                <c:pt idx="1">
                  <c:v>2. Zeitliches Risiko</c:v>
                </c:pt>
                <c:pt idx="2">
                  <c:v>3. Fehlkommunikation </c:v>
                </c:pt>
                <c:pt idx="3">
                  <c:v>4. Personal Risiko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3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5-41BB-BE0C-2B78706BE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de-DE" alt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7B6872D-361D-4D4B-B27F-ED7F3571CA4B}" type="datetime1">
              <a:rPr lang="de-DE" altLang="de-DE"/>
              <a:pPr/>
              <a:t>11.11.2022</a:t>
            </a:fld>
            <a:endParaRPr lang="de-DE" alt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de-DE" altLang="de-DE"/>
              <a:t>Dr. Dirk Reichardt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2EEA972-CE92-4010-B9DD-0BA10ABDD9B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2945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1:30.3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 16383,'25'0'0,"-1"0"0,-7 0 0,9 0 0,-5 0 0,4 0 0,-6 0 0,0 0 0,-1 0 0,-2 0 0,-3 0 0,-1-1 0,-2 0 0,0 0 0,-2 0 0,-1 0 0,0 0 0,1-1 0,-3 1 0,2 0 0,-3 0 0,2 0 0,1 0 0,0 0 0,0 1 0,2 0 0,0 0 0,1 0 0,0 0 0,-1 0 0,1 0 0,0 0 0,1-1 0,1 0 0,2 0 0,1 1 0,1-1 0,1 0 0,-1 0 0,0 0 0,-2 1 0,-1 0 0,1 0 0,-5 0 0,3 0 0,-4-1 0,1 0 0,1 0 0,3 0 0,1 1 0,2 0 0,2-1 0,-1 0 0,-2 0 0,0 0 0,-1-1 0,0 1 0,0 0 0,-1 0 0,1-1 0,1 2 0,1-1 0,1 1 0,-2 0 0,1 0 0,-2 0 0,0 0 0,0 0 0,1 0 0,-5 0 0,3 0 0,-4 0 0,2 0 0,1 0 0,1 0 0,3 0 0,2 0 0,0 0 0,-1 0 0,0 0 0,-1 0 0,1 0 0,-1 0 0,0 0 0,0 0 0,-1 0 0,-1 0 0,0 0 0,0 0 0,-2 0 0,0 0 0,-1 0 0,-1 0 0,3 0 0,-5 0 0,4 0 0,-3 0 0,2 0 0,0 0 0,0 0 0,0 0 0,1 0 0,0 0 0,0 0 0,-2 0 0,0 0 0,-1 0 0,-1 0 0,-1 0 0,0 0 0,-1 0 0,0 0 0,-1 0 0,1 0 0,-1 0 0,1 0 0,0 0 0,-2 0 0,3 0 0,-3 0 0,2 0 0,0 0 0,-1 0 0,1 0 0,-1 0 0,-1 0 0,2 0 0,-1 0 0,0 0 0,0 0 0,0 0 0,1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22.3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16383,'59'-2'0,"-10"0"0,-42 2 0,18 0 0,1 0 0,3 0 0,2 0 0,-12 0 0,8 0 0,4 0 0,-7 0 0,11 0 0,-15 0 0,8 0 0,-2 0 0,-2 0 0,4 0 0,2 0 0,-10 0 0,11 0 0,-7 0 0,3 0 0,7 0 0,-13 0 0,11 0 0,-8 0 0,0 0 0,6 0 0,-10 0 0,12 0 0,-9 0 0,5 0 0,1 0 0,-5 0 0,4 0 0,2 0 0,-5 0 0,7 0 0,-9 0 0,8 0 0,-8-1 0,7-1 0,-4 1 0,-6 1 0,15-1 0,-16 0 0,16-2 0,-8 2 0,-4-1 0,9 0 0,-10 1 0,5-1 0,5 0 0,-10 2 0,7-2 0,0 2 0,-9 0 0,11 0 0,-6-2 0,2 1 0,7-2 0,-12 3 0,5-2 0,1 0 0,-7 1 0,12-1 0,-8 2 0,-1 0 0,10 0 0,-12 0 0,7 0 0,-2 0 0,-6 0 0,8 0 0,-6 0 0,3 0 0,1 0 0,-1 0 0,1 0 0,-1 0 0,0 0 0,-2 0 0,4 0 0,-4 0 0,2 0 0,-1 0 0,3 2 0,-5-1 0,6 2 0,-4 0 0,1 2 0,3 0 0,-6 0 0,3 0 0,1-1 0,-3 1 0,5-1 0,-6-2 0,4 2 0,1 0 0,-6 0 0,5 2 0,-3 1 0,1 1 0,1-2 0,-3-2 0,4-1 0,-2-2 0,1 0 0,-1-1 0,-1 0 0,2 0 0,-1 0 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42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16383,'52'0'0,"-9"1"0,-35 0 0,7 1 0,11 2 0,-8-1 0,10 0 0,-13-2 0,6 1 0,0 0 0,-1-1 0,2-1 0,-3 0 0,1 0 0,2 0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49.5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16383,'41'0'0,"-9"0"0,-25 0 0,5 0 0,6 0 0,-2 0 0,2 0 0,-3 1 0,-3 0 0,7 0 0,-4-1 0,2 0 0,0 0 0,-2 0 0,3 0 0,-4 0 0,1 0 0,3 1 0,-5 0 0,4 0 0,1 0 0,-5 0 0,5 0 0,-3 0 0,-1-1 0,5 3 0,-7-1 0,4 1 0,1-2 0,-3-1 0,4 0 0,-2 0 0,1 0 0,2 0 0,-4 0 0,0 0 0,3 0 0,-3 0 0,2 1 0,0 0 0,-4 0 0,4 0 0,0-1 0,-2 0 0,3 0 0,-1 0 0,-2 0 0,3 0 0,-2 2 0,-3-2 0,7 3 0,-5-1 0,1-1 0,1 2 0,-3 0 0,1-1 0,2 2 0,-3-3 0,4 3 0,-3-2 0,0 2 0,2-2 0,-2-1 0,2-1 0,-3 0 0,3 0 0,-1 0 0,-1 0 0,3 0 0,-5 0 0,3 1 0,2 0 0,-4 1 0,3-1 0,-1 0 0,-2 0 0,2 0 0,1 1 0,-4 0 0,4-1 0,-2-1 0,-1 1 0,4 0 0,-5 0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5:00.0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45 16383,'18'0'0,"-2"0"0,-5 0 0,3 0 0,-6 0 0,7 0 0,-7 0 0,5 0 0,-3 0 0,4 0 0,0 0 0,1 0 0,0 0 0,0 0 0,-1 0 0,-2 0 0,1 0 0,-2 0 0,1 0 0,-1 0 0,0 0 0,-1 0 0,0 0 0,-2 0 0,1 0 0,-1 0 0,0 0 0,1 0 0,-1 0 0,2 0 0,-3 0 0,3 0 0,-4 0 0,3-1 0,-1 0 0,2 0 0,0-1 0,2 0 0,3 0 0,3-1 0,3-1 0,5-1 0,2 0 0,2 1 0,0 0 0,1 1 0,-1 1 0,-3-1 0,-3 2 0,-3 0 0,-5 0 0,-3 1 0,-2 0 0,-3 0 0,-1 0 0,-2 0 0,0 0 0,1 0 0,1 0 0,-1 0 0,-1 0 0,1 0 0,-1 0 0,1 0 0,0 0 0,-2 0 0,3 0 0,-2 0 0,3 0 0,-3 0 0,0 0 0,0 0 0,1 0 0,0 0 0,0 0 0,-1 0 0,2 0 0,0 0 0,-1 0 0,1 0 0,0 0 0,1 1 0,-1-1 0,1 1 0,-2 0 0,2 0 0,0 0 0,0 0 0,0 0 0,0-1 0,0 0 0,1 0 0,-1 0 0,-1 0 0,1 0 0,1 0 0,0 1 0,1 0 0,2 0 0,-3 0 0,3 0 0,-5 0 0,3 1 0,0-1 0,1 0 0,0 0 0,-2-1 0,0 0 0,0 0 0,-1 0 0,0 0 0,0 0 0,0 1 0,0 0 0,-1 0 0,-1 0 0,-1 0 0,0 0 0,0-1 0,1 0 0,0 0 0,0 0 0,-1 1 0,1 0 0,-1 0 0,0-1 0,0 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2:34.9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 16383,'12'0'0,"-1"0"0,-8 0 0,0 0 0,5 0 0,-2 0 0,3 0 0,-4 0 0,-1 0 0,1 0 0,1 0 0,-1 0 0,1 0 0,-1 0 0,0 0 0,0 0 0,1 0 0,-2 0 0,3 0 0,-2 1 0,3 0 0,-2 0 0,3 0 0,-4-1 0,3 0 0,-2 1 0,2 0 0,1 1 0,1-1 0,-1 0 0,1 0 0,-1 0 0,1 0 0,-1 0 0,0 0 0,0 0 0,1 0 0,-1-1 0,0 0 0,0 1 0,0 0 0,-2 0 0,1-1 0,0 1 0,-1-1 0,1 0 0,-3 0 0,3 1 0,-4-1 0,4 3 0,-3-2 0,1 0 0,0 0 0,2 0 0,1 0 0,-1 0 0,1-1 0,-1 0 0,1 0 0,-1 0 0,1 0 0,1 0 0,0 1 0,1 0 0,2 0 0,-1 0 0,2 0 0,1 0 0,-1 0 0,1 0 0,4 0 0,-8 0 0,7 0 0,-8-1 0,4 1 0,-1 0 0,1 1 0,0 0 0,1 0 0,1 0 0,0-1 0,1 1 0,0 0 0,1 1 0,1-1 0,1 0 0,2-1 0,4 2 0,0-1 0,-2 1 0,1-1 0,-3 0 0,2 0 0,-1 0 0,-1 0 0,-2 0 0,6-1 0,-7 1 0,8 0 0,-7-1 0,4 0 0,1-1 0,1 1 0,1 0 0,1 0 0,0 0 0,-1-1 0,-2 0 0,-1 0 0,-1 0 0,-2 0 0,-1 1 0,0 0 0,0 0 0,0 0 0,1 0 0,0 0 0,0 1 0,0 0 0,1 0 0,-1-1 0,5-1 0,-10 1 0,6 0 0,-10 0 0,4 0 0,-1-1 0,0 0 0,0 0 0,0 1 0,1 0 0,-1 0 0,-1 0 0,0-1 0,0 0 0,0 0 0,1 0 0,0 0 0,1 0 0,2 0 0,1 0 0,0 0 0,2 0 0,0 0 0,-1 0 0,0 0 0,3 2 0,-6-1 0,5 0 0,-8-1 0,4 0 0,0 0 0,-1 0 0,3 0 0,1 0 0,0 0 0,2 0 0,-1 0 0,1 0 0,1 0 0,-1 0 0,0 0 0,-1 0 0,-1 0 0,-1 0 0,-2 0 0,1 0 0,-1 0 0,0 0 0,1 0 0,-1 0 0,6 0 0,-8 0 0,8 0 0,-9 0 0,4 0 0,1 0 0,-1 0 0,0 0 0,-1 0 0,0 0 0,-1 0 0,0 0 0,-1 0 0,0 0 0,-1 0 0,0 0 0,1 0 0,1 0 0,0 0 0,1 0 0,2 0 0,0 0 0,1 0 0,1 0 0,1 0 0,7 0 0,-10 0 0,7 0 0,-10 0 0,5 0 0,-2 0 0,0 0 0,0 0 0,2 0 0,2 0 0,1 0 0,1 0 0,1 0 0,-3 0 0,0 0 0,-3 0 0,0 0 0,0 0 0,-1 0 0,-1 0 0,-1 0 0,0 0 0,0 0 0,-1 0 0,1 0 0,5 0 0,-9 0 0,10 0 0,-9-1 0,5 0 0,2-1 0,-1 0 0,4 1 0,0-1 0,1-1 0,-2 1 0,-3 0 0,-1 0 0,0 1 0,0 0 0,-2 0 0,0 0 0,0 1 0,-2-1 0,1-1 0,-1 1 0,0 0 0,-1 0 0,-1 0 0,0 1 0,0-1 0,1 1 0,-4 0 0,2 0 0,-5 0 0,1 0 0,1 0 0,0 0 0,1 0 0,-1 0 0,0 0 0,0 0 0,-1-1 0,-1 0 0,1 0 0,0 1 0,0 0 0,2 0 0,0 0 0,1 0 0,2 0 0,0 0 0,4 0 0,0 0 0,1 0 0,1 0 0,4 0 0,-6 0 0,4 0 0,-8-1 0,3 0 0,-2-1 0,0 0 0,-1 1 0,-1 0 0,-2 1 0,-2 0 0,1 0 0,-2 0 0,0 0 0,0 0 0,-1 0 0,0 0 0,2 0 0,2 0 0,2 0 0,5 0 0,1 0 0,5 0 0,0 0 0,2 0 0,4 0 0,-5 0 0,8-1 0,-10 0 0,5-1 0,-3-2 0,3 2 0,3-2 0,2 0 0,3 1 0,-3-1 0,-1 0 0,-2 1 0,-4 0 0,0-1 0,1 1 0,-3 0 0,-1 1 0,-3 0 0,-3 0 0,-2 1 0,-2 0 0,-2 0 0,0 1 0,-1 0 0,1 0 0,-3 0 0,2 0 0,-2 0 0,3 0 0,1 0 0,0 0 0,0-1 0,1 0 0,1 0 0,0 0 0,-1 1 0,1 0 0,2-1 0,2-1 0,1 0 0,2 0 0,0 0 0,0 1 0,-1 0 0,-1 0 0,-2 0 0,0 1 0,-1 0 0,-1 0 0,2 0 0,-5 0 0,4 0 0,-3 0 0,3 0 0,0 0 0,0 0 0,0 0 0,0 0 0,-1 0 0,-2 0 0,-2 0 0,-1-1 0,-2 0 0,0 0 0,-1 0 0,0 1 0,1-2 0,1 0 0,1-1 0,2 0 0,0 0 0,1 0 0,0 1 0,3-1 0,4 1 0,-4 1 0,7 0 0,-6 0 0,5 0 0,-1 0 0,2 0 0,-2 1 0,-2 0 0,-4 0 0,-3 0 0,-2-1 0,-1 0 0,-2 0 0,0 1 0,1-1 0,1 1 0,1 0 0,1 0 0,0 0 0,1 0 0,1 0 0,0 0 0,-1 0 0,-1 0 0,1-2 0,-4 2 0,2-2 0,-4 2 0,2 0 0,1 0 0,0 0 0,-1 0 0,1 0 0,-2 0 0,-1 0 0,0 0 0,-1 0 0,0 0 0,0 0 0,1 0 0,-1 0 0,0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09.0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16383,'16'0'0,"-3"0"0,-9 0 0,-1 0 0,4 0 0,-2 0 0,2 0 0,-2 0 0,0 0 0,2 0 0,-3 0 0,2 0 0,0 0 0,0 0 0,0 0 0,0 0 0,-2 0 0,2 0 0,-1 0 0,0 0 0,1 0 0,0 0 0,0 0 0,1 0 0,-1 0 0,0 0 0,0 0 0,0 0 0,0 0 0,-1 0 0,2 1 0,-3-1 0,3 1 0,-3 0 0,3-1 0,-2 0 0,1 0 0,1 0 0,-3 0 0,4 0 0,-4 0 0,1 0 0,3 0 0,-2 0 0,2 0 0,-2 0 0,-1 0 0,0 0 0,0 1 0,0 0 0,0 0 0,1-1 0,1 0 0,0 0 0,-1 0 0,0 0 0,0 0 0,0 0 0,1 1 0,0 0 0,-1 0 0,0 0 0,1-1 0,-3 0 0,3 0 0,-3 0 0,2 0 0,0 0 0,1 1 0,0 0 0,1 0 0,2-1 0,-2 0 0,1 1 0,1 0 0,-1 0 0,2 1 0,0-1 0,-1 0 0,1 0 0,-2 0 0,0 1 0,1-1 0,0 0 0,0 0 0,-1 0 0,3 0 0,-5 0 0,4-1 0,-5 1 0,3 0 0,0 0 0,0 0 0,1-1 0,-1 0 0,2 0 0,0 0 0,0 0 0,1 0 0,0 0 0,1 0 0,0 0 0,-1 0 0,0 0 0,0 0 0,-1 0 0,0 0 0,0 0 0,-1 0 0,0 0 0,-1 0 0,0 0 0,0 0 0,-2 0 0,1 0 0,-3 0 0,2 0 0,0 0 0,0 0 0,-1 0 0,0 0 0,-1 0 0,1 0 0,0 0 0,0 0 0,2 0 0,0 0 0,0 0 0,2 0 0,0 0 0,1 0 0,1 0 0,-2 0 0,1 0 0,-1 0 0,0 0 0,4 0 0,-5 0 0,5 0 0,-10 0 0,7 0 0,-4 0 0,1 0 0,2 0 0,-2 0 0,0 0 0,0 1 0,-2 0 0,0-1 0,-1 1 0,0-1 0,1 1 0,0 0 0,-1 0 0,1 0 0,-1 0 0,0 0 0,1-1 0,1 1 0,0 0 0,0 0 0,1 0 0,2-1 0,-2 0 0,1 0 0,-2 0 0,1 1 0,0 0 0,1 0 0,2-1 0,0 0 0,1 0 0,0 0 0,1 0 0,0 0 0,1 0 0,0 0 0,-1 0 0,-1 0 0,0 0 0,0 0 0,-1 0 0,0 0 0,-1 0 0,1 0 0,-2 0 0,0 0 0,2 0 0,-3 0 0,2 0 0,-4 0 0,3 0 0,-1 0 0,0 0 0,0 0 0,1 0 0,-1 0 0,0 0 0,0 0 0,-1 0 0,0 0 0,0 0 0,-1 0 0,0 0 0,0 0 0,0 0 0,0 0 0,0 0 0,0 0 0,-1 0 0,1 0 0,-1 0 0,1 0 0,-2 0 0,5 0 0,-6 0 0,4 0 0,-2 0 0,1 0 0,0 0 0,0 0 0,-1 0 0,0 0 0,0 0 0,1 0 0,-1 0 0,1 0 0,-1 0 0,0 0 0,1 0 0,0 0 0,1 0 0,0 0 0,0 0 0,1 0 0,1 0 0,4 0 0,-5 0 0,5 0 0,-6 0 0,3 0 0,0 0 0,1 0 0,1 0 0,2 0 0,-1 0 0,1 0 0,-1 0 0,0 0 0,1 0 0,-1 0 0,1 0 0,-1 0 0,0 0 0,0 0 0,0 0 0,1 0 0,0 0 0,0 0 0,1 0 0,-1 0 0,5 0 0,-7 0 0,6 0 0,-7 0 0,4 0 0,0 0 0,-2 0 0,3 0 0,-2 0 0,0 0 0,-1 0 0,-2 0 0,-1 0 0,0 0 0,-2 0 0,0 0 0,0 0 0,-1 0 0,0 0 0,1 0 0,0 0 0,0 0 0,0 0 0,-1 0 0,1 0 0,2 0 0,-2 0 0,2 0 0,-1 0 0,2 0 0,1 0 0,1 0 0,2 0 0,3-1 0,2 0 0,1-1 0,1 0 0,-2 0 0,-1 0 0,-2 0 0,-1 0 0,-1 0 0,0 1 0,-3 1 0,0-1 0,-2 0 0,0 0 0,1 1 0,-1-1 0,0 1 0,1 0 0,2 0 0,-3 0 0,3 0 0,-5 0 0,2 0 0,0 0 0,0 0 0,1 0 0,1 0 0,0 0 0,-1 0 0,-1 0 0,0 0 0,-1 0 0,2 0 0,-1 0 0,1 0 0,1 0 0,0 0 0,1 0 0,3 0 0,2 0 0,3 0 0,5-1 0,2 0 0,0-1 0,5 1 0,-9 0 0,6 0 0,-4 0 0,0-1 0,2 1 0,1-1 0,-2 1 0,0 1 0,-1 0 0,-3 0 0,-1 0 0,-1 0 0,0-2 0,0 1 0,0 0 0,-1 1 0,-1 0 0,1 0 0,-2 0 0,0 0 0,-1 0 0,-2-1 0,2 0 0,-5 0 0,3 0 0,-1 1 0,2 0 0,0 0 0,4 0 0,2 0 0,4 0 0,2 0 0,-2 0 0,1 0 0,-2 0 0,0 0 0,-2 0 0,-1 0 0,-2 0 0,-1 0 0,-3 0 0,-1 0 0,0 0 0,0 0 0,1 0 0,-2 0 0,2 0 0,-1 0 0,5 0 0,-5 0 0,3 0 0,-5 0 0,4 0 0,1 0 0,0 0 0,1 0 0,1 0 0,0 0 0,0 0 0,1 0 0,0 0 0,0 0 0,0 0 0,-1 0 0,0 0 0,-1 0 0,1 0 0,0 0 0,1 0 0,4 0 0,2 0 0,3 0 0,4 0 0,-4 0 0,3 0 0,-8 0 0,6-1 0,-4 0 0,4-1 0,-1 1 0,-3 1 0,-2 0 0,-3 0 0,-1 0 0,-1 0 0,-1 0 0,-1 0 0,0 0 0,0 0 0,0 0 0,1 0 0,-1 0 0,2 0 0,-1 0 0,1 0 0,-1 0 0,0 0 0,4 0 0,-7 0 0,4 0 0,-7 0 0,1 0 0,1 0 0,-1 0 0,-1 1 0,2 0 0,0 1 0,0 0 0,-2-1 0,-1 1 0,-1-1 0,0 1 0,-1 0 0,0-1 0,-2 0 0,1 1 0,0-1 0,-1 1 0,2 0 0,0 0 0,0 0 0,-1-1 0,3 1 0,-5-1 0,4 1 0,-4-1 0,1 0 0,1 1 0,0-1 0,1 0 0,1 1 0,0-1 0,1 1 0,-2-1 0,-1 0 0,-1 0 0,0 0 0,0 0 0,0 0 0,0 0 0,-1 0 0,0-1 0,0 1 0,0-1 0,-1 0 0,-1 0 0,1 0 0,-1 0 0,3 0 0,-3 0 0,3 0 0,-4 1 0,2 0 0,-1 0 0,1-1 0,1 0 0,1 1 0,-1 0 0,0 0 0,0-1 0,0 0 0,1 1 0,-1 0 0,0 0 0,0 0 0,0-1 0,-1 1 0,1 0 0,0 0 0,-1-1 0,-1 0 0,1 0 0,-1 0 0,0 0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16.4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16383,'17'0'0,"3"0"0,-4 0 0,3 0 0,0 0 0,4 0 0,-6 0 0,23 0 0,-21 0 0,19 0 0,-21 0 0,6 0 0,-1 0 0,-1 0 0,1 0 0,-3 0 0,-1 0 0,-1 0 0,0 0 0,-2 0 0,1 0 0,-1 0 0,0 0 0,2 0 0,-1 0 0,1 0 0,-1 0 0,1 0 0,-1 0 0,2 0 0,-5 0 0,4 0 0,-6 0 0,4 0 0,-2 0 0,1 0 0,3 0 0,1 0 0,3 0 0,-1 0 0,1 0 0,0 1 0,0 0 0,-1 1 0,0 1 0,0 0 0,0-2 0,1 0 0,0-1 0,3 0 0,3 0 0,3 0 0,2 0 0,2 0 0,2 0 0,-7 0 0,6 0 0,-9 0 0,7 0 0,-2 0 0,0 0 0,2 0 0,0 0 0,0 0 0,0 0 0,-2 0 0,-1 0 0,-2 0 0,-2 0 0,-1 0 0,-1 0 0,-3 0 0,-3 0 0,-1 0 0,-4 0 0,-2 0 0,-2 0 0,-2 0 0,-1 0 0,1 2 0,-3-2 0,3 2 0,-2-1 0,0 0 0,2 0 0,-1-1 0,0 0 0,1 0 0,0 0 0,1 0 0,0 0 0,-1 0 0,1 0 0,0 0 0,0 1 0,-1 0 0,-1 0 0,0-1 0,-1 0 0,1 0 0,-1 0 0,0 0 0,2 0 0,-3 0 0,3 0 0,-1 0 0,-1 0 0,1 0 0,0 0 0,-3 0 0,4 0 0,-3 0 0,1 0 0,1 0 0,-1 0 0,0 0 0,1 0 0,-2 0 0,2 0 0,-20-5 0,12 4 0,-15-4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19.4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16383,'21'0'0,"1"0"0,8 0 0,-9 0 0,13 0 0,4 0 0,-11 0 0,17 0 0,-19 0 0,5 0 0,-2 0 0,-3 1 0,-2 2 0,-3 0 0,2 2 0,0-1 0,0 1 0,2-1 0,-4-1 0,-2-2 0,0-1 0,-1 0 0,0 0 0,-1 0 0,2 0 0,-1 0 0,-1 0 0,4 0 0,-7 0 0,6 0 0,-6 0 0,3 0 0,2-1 0,4-1 0,4-1 0,4-1 0,-4 2 0,1-1 0,-2 1 0,-1 1 0,2 0 0,-5 1 0,-2 0 0,-3 0 0,-2 0 0,-1 0 0,-2 0 0,2 0 0,0 0 0,0 0 0,2 0 0,1 1 0,4 0 0,-5 1 0,5 1 0,-5-1 0,4 1 0,0-1 0,2 0 0,2 1 0,0 0 0,-1 1 0,-3-2 0,0 1 0,-1-1 0,0 0 0,-1-1 0,-3-1 0,-1 0 0,-1 0 0,0 0 0,-1 0 0,1 0 0,-1 0 0,0 0 0,-1 0 0,0 0 0,3 2 0,-5-2 0,3 2 0,-5-2 0,2 0 0,0 0 0,1 0 0,-1 0 0,0 0 0,-1 0 0,-1 0 0,0 1 0,-1 0 0,1 0 0,-2-1 0,4 2 0,-4-2 0,2 1 0,0-1 0,-1 0 0,2 0 0,-2 0 0,-1 0 0,2 0 0,-1 1 0,0 0 0,0 1 0,-2 0 0,-13 0 0,-2-1 0,-5-1 0,7-1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35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84 16383,'17'0'0,"0"0"0,-8 0 0,3 0 0,2 0 0,2 0 0,5 0 0,12 0 0,6 0 0,6 0 0,0 0 0,-7 0 0,-3 0 0,-1 1 0,-3 1 0,0 2 0,-3 0 0,-5 1 0,0 0 0,-8-3 0,4 2 0,-6-3 0,3 1 0,-1 0 0,1-1 0,2 0 0,-1-1 0,1 0 0,0 0 0,0 0 0,1 0 0,0 0 0,1 0 0,0 0 0,0 0 0,0 0 0,1 0 0,1 0 0,5 0 0,-1 0 0,2 0 0,-1 0 0,-1 0 0,1 0 0,6 0 0,-13 0 0,8 0 0,-11 0 0,3 0 0,-1 0 0,-1 0 0,-1 0 0,0 0 0,-1 0 0,-1 0 0,1 0 0,1 0 0,-1 0 0,2 0 0,1 0 0,1 0 0,1 0 0,0 0 0,0 0 0,-1 0 0,-1 0 0,-1 0 0,-1 0 0,-1 0 0,4 0 0,-6 0 0,4 0 0,-6 0 0,5 0 0,-1 0 0,4 0 0,0 0 0,3 0 0,1 0 0,-2 0 0,1 0 0,-1 0 0,0 0 0,-1-1 0,0 0 0,-1-1 0,0 0 0,0 0 0,0 0 0,-1 0 0,1 0 0,0 0 0,0 0 0,3-1 0,10-1 0,-14 2 0,15-4 0,-14 3 0,6-1 0,2 0 0,-3 0 0,3 0 0,-1 1 0,-2 1 0,-1 0 0,-2 0 0,-1 1 0,-1 0 0,0 0 0,0 1 0,0-1 0,1-1 0,-1 1 0,-2-1 0,0 1 0,-1 0 0,0 1 0,-1-1 0,2 0 0,-4 0 0,2 0 0,-3 0 0,3 0 0,1 0 0,3-1 0,4-1 0,6 0 0,1 0 0,-1 0 0,0 0 0,-3 0 0,-1-1 0,1 0 0,-2 1 0,-2 2 0,-3-1 0,-2 1 0,-2 0 0,1 0 0,-1 0 0,1 1 0,-2 0 0,0 0 0,1 0 0,3 0 0,-6 0 0,10 0 0,-15 0 0,9 0 0,-7 0 0,4 0 0,0 0 0,-1 0 0,1 0 0,-2 0 0,-1 0 0,1 0 0,-1 0 0,0 0 0,-1 0 0,0 0 0,-1 0 0,0 0 0,0 0 0,1 0 0,-2 0 0,1 0 0,0 0 0,0 0 0,4 0 0,-4 0 0,5 0 0,-3 0 0,3 0 0,1 0 0,1 0 0,1 0 0,1 0 0,-1 0 0,1 0 0,-2 0 0,0 0 0,0 0 0,-2 0 0,0 0 0,0 0 0,0 0 0,-2 0 0,0 0 0,-1 0 0,1 0 0,-1 0 0,1 0 0,3 0 0,3 0 0,-4 0 0,5 0 0,-5 0 0,3 0 0,1 0 0,0 0 0,-2 0 0,-1 0 0,0 0 0,-2 0 0,-1 0 0,-1 0 0,1 0 0,-1 0 0,0 0 0,1 0 0,-1 0 0,1 0 0,-1 0 0,2 0 0,-1 0 0,2 0 0,1 0 0,0 0 0,5 0 0,-6 0 0,5 1 0,-5 0 0,3 0 0,1 0 0,-2-1 0,-1 0 0,0 0 0,-2 0 0,0 0 0,-3 1 0,0 0 0,-1 0 0,1-1 0,1 1 0,1 0 0,2 0 0,0 0 0,2-1 0,0 0 0,1 0 0,0 0 0,3 0 0,1 0 0,6 0 0,-3 0 0,8 0 0,-6 0 0,4 1 0,-4 0 0,1 1 0,3 1 0,1 0 0,-1 1 0,-4-1 0,-4 1 0,-2 0 0,-3-2 0,-2 0 0,-2 0 0,0 0 0,-1 0 0,-1 0 0,-3-1 0,1 1 0,0-2 0,-1 1 0,0 0 0,0 0 0,0 0 0,4-1 0,-6 0 0,5 1 0,-4 0 0,1 0 0,1-1 0,-1 0 0,0 0 0,1 0 0,-1 0 0,1 0 0,-1 0 0,0 0 0,0 0 0,0 0 0,0 0 0,-1 0 0,-1 0 0,-1 0 0,1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42.3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79 16383,'16'0'0,"-2"0"0,-5 0 0,0 0 0,1 0 0,-1 0 0,3 0 0,2 0 0,0 0 0,0 0 0,-2 0 0,-1 0 0,2 0 0,-3 0 0,4 0 0,-4 0 0,2 0 0,0 0 0,1 0 0,1 0 0,1 0 0,-1 0 0,1 0 0,-2 0 0,-1 0 0,-1 0 0,1 0 0,-1 0 0,0 0 0,1 0 0,-1 0 0,1 0 0,-1 0 0,2-1 0,-1 0 0,2 0 0,0 1 0,0 0 0,2 0 0,-5 0 0,3-1 0,-5 0 0,3 0 0,1 0 0,2 1 0,2 0 0,3 0 0,1-1 0,1 0 0,2 0 0,0-2 0,1 0 0,0 0 0,0 0 0,-1 0 0,-1 0 0,-1 0 0,-1 0 0,-2 1 0,1 0 0,1 0 0,-1 0 0,5 0 0,-8 1 0,8-1 0,-9 1 0,6-1 0,0 0 0,-1 1 0,1 0 0,0-1 0,-1 1 0,1-1 0,-2-1 0,-1 1 0,-1-1 0,-1 0 0,0 1 0,-1 0 0,-1 1 0,0 0 0,-2 0 0,-1 0 0,1 0 0,-1 1 0,1 0 0,-1 0 0,1 0 0,2 0 0,-4 0 0,4 0 0,-7 0 0,5 0 0,-4 0 0,3 0 0,-5 0 0,0 0 0,0 0 0,-1 0 0,0 0 0,1 0 0,1 0 0,0 0 0,2 0 0,-1 0 0,0 0 0,0 0 0,0 0 0,1 0 0,0 0 0,0 0 0,0 0 0,3 0 0,-4 0 0,5 0 0,-3 0 0,2 0 0,1 0 0,0 0 0,0 0 0,1 0 0,0 0 0,-1 0 0,-1 0 0,-2 0 0,1 0 0,-1 0 0,0 0 0,1 0 0,-1 0 0,1 0 0,-1 0 0,2 0 0,-2 0 0,1 0 0,-1 0 0,0 0 0,0 0 0,3 0 0,-5 0 0,4 0 0,-7 0 0,2 1 0,-2 0 0,1 0 0,-1-1 0,0 0 0,0 0 0,-1 0 0,0 1 0,0 0 0,1-1 0,-1 1 0,1 0 0,0-1 0,1 1 0,-1 0 0,0 0 0,-1 1 0,0 0 0,0 0 0,2 0 0,0 0 0,-1 0 0,1 0 0,-4-1 0,2 1 0,1 0 0,-1-1 0,0 1 0,-1-1 0,1 0 0,1 0 0,0-1 0,-1 0 0,1 0 0,-1 1 0,0 0 0,1 0 0,0 0 0,0 0 0,0 0 0,0-1 0,-1 0 0,0 0 0,0 0 0,4 0 0,-4 0 0,4 0 0,-5 0 0,2 0 0,0 0 0,0 0 0,2 0 0,0 0 0,1 0 0,0 0 0,-1 0 0,1 0 0,1 0 0,1 0 0,-1 0 0,-1 0 0,-3 0 0,0 0 0,-1 0 0,1 2 0,-2-1 0,3 3 0,-4-3 0,3 3 0,-3-2 0,2 1 0,0 0 0,-1 0 0,0 1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50.0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16383,'14'0'0,"-2"0"0,-8 0 0,0 0 0,2 0 0,1 0 0,2 0 0,-1 0 0,1 0 0,1 0 0,-2 1 0,3 0 0,-4 1 0,3-1 0,0 1 0,0 0 0,2 0 0,0 0 0,0 0 0,2 0 0,0-1 0,1 0 0,0 0 0,0 0 0,-1 0 0,0 0 0,-1 0 0,0 1 0,-1-1 0,0 0 0,-1 1 0,-1 0 0,0-1 0,0 0 0,2 2 0,-5-2 0,3 1 0,-5-2 0,3 1 0,0 0 0,0 0 0,2-1 0,0 1 0,1 0 0,2 0 0,2 0 0,1 0 0,0 1 0,-1-1 0,0 1 0,0 0 0,1 0 0,1-1 0,0-1 0,0 0 0,-1 1 0,1 0 0,-1 0 0,0 0 0,2-1 0,-5 0 0,4 0 0,-5 0 0,2 0 0,1 0 0,0 0 0,2 0 0,2 0 0,1 0 0,0 0 0,1 0 0,-1 0 0,0 0 0,0 0 0,-1 0 0,0 0 0,-2 0 0,-1 0 0,-1 0 0,-2 0 0,0 0 0,0 0 0,0 0 0,0 0 0,3 0 0,-5 0 0,4 0 0,-4 0 0,3 0 0,1 0 0,-1 0 0,2 0 0,2 0 0,-1 0 0,0 0 0,-1 0 0,-1 0 0,0 0 0,1 0 0,-2 0 0,-1 0 0,-1 0 0,0 0 0,-1 0 0,-2 0 0,0 0 0,-1 0 0,0 0 0,1 0 0,0 0 0,2 0 0,-2 0 0,3 0 0,-2-1 0,4 0 0,0 0 0,2 0 0,3 1 0,0-1 0,0 0 0,-1 0 0,0 0 0,0 1 0,0-1 0,0 0 0,-1-1 0,1 0 0,1 0 0,1 0 0,-1 0 0,2 0 0,-1 0 0,1 0 0,0 1 0,-1 0 0,4-2 0,-8 3 0,5-2 0,-9 2 0,2 0 0,1-1 0,-1 0 0,2-1 0,-1 0 0,-1 1 0,0-1 0,-1 0 0,0 0 0,-1 0 0,1 0 0,1 1 0,-1-1 0,0 1 0,1-1 0,0 0 0,1 1 0,0 0 0,0 1 0,-2-1 0,0 0 0,2 0 0,-5 0 0,3 1 0,-5 0 0,1 0 0,0 0 0,-1 0 0,0 0 0,0 0 0,-1 0 0,-1 0 0,0 0 0,-2 0 0,3 0 0,-2 0 0,0 0 0,0 0 0,0 0 0,1-1 0,-1 0 0,1 0 0,0 1 0,-1 0 0,2 0 0,-3 0 0,2 0 0,0 0 0,-1 0 0,1 0 0,-1 0 0,0 0 0,0 0 0,0 0 0,2 0 0,-2 0 0,2 0 0,-2 0 0,0 0 0,0 0 0,1 0 0,-1 0 0,2 0 0,-1 0 0,-1 0 0,1 0 0,-1 0 0,1 0 0,-1 0 0,0 0 0,1 0 0,-1 0 0,1 0 0,-1 0 0,1 0 0,-2 0 0,1 0 0,1 0 0,-1 0 0,1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59.2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 16383,'15'0'0,"-2"0"0,-9 0 0,-1 0 0,5 0 0,-3 0 0,6 0 0,-1 0 0,0-1 0,2 0 0,-2 0 0,-1 0 0,-1 1 0,1 0 0,1 0 0,-1 0 0,2 0 0,-1 0 0,2 0 0,1 0 0,0 0 0,2 0 0,0 0 0,0 0 0,-1 0 0,3 0 0,-5 0 0,5 0 0,-6 0 0,4 0 0,-1 0 0,2 0 0,2 0 0,1 0 0,2 0 0,2 0 0,1 0 0,0 0 0,0-1 0,-1 0 0,-1 0 0,-3 0 0,-2 1 0,-3 0 0,-3 0 0,-2 0 0,0 0 0,-2 0 0,0 0 0,0-1 0,1 0 0,-1 0 0,2 1 0,-2 0 0,2 0 0,-1 0 0,0 0 0,1-1 0,-1 1 0,1-1 0,-1 0 0,1 0 0,1 1 0,2-1 0,0 0 0,5-1 0,1 0 0,3 1 0,0 0 0,-2 0 0,-1 1 0,-2 0 0,-2 0 0,-2 0 0,1 0 0,-5 0 0,0 0 0,-4 0 0,1 0 0,2 0 0,0 0 0,2 0 0,-2 0 0,3 0 0,-2 0 0,1 0 0,0 0 0,-1 0 0,0 0 0,-2 0 0,0 0 0,-2 0 0,3 0 0,-3 0 0,3 0 0,-1 1 0,0 0 0,2 1 0,-1-1 0,-2 0 0,1 0 0,-1-1 0,-1 1 0,3 0 0,-2 0 0,2-1 0,-1 0 0,-1 0 0,1 0 0,0 1 0,1 0 0,-2 0 0,0-1 0,1 0 0,-2 0 0,3 0 0,-2 0 0,0 0 0,1 0 0,-2 0 0,2 0 0,-1 0 0,0 0 0,1 0 0,-1-1 0,0-1 0,-1-1 0,1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 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01224" y="170577"/>
            <a:ext cx="6375183" cy="33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>
            <a:spAutoFit/>
          </a:bodyPr>
          <a:lstStyle/>
          <a:p>
            <a:r>
              <a:rPr lang="de-DE" altLang="de-DE" sz="1300">
                <a:solidFill>
                  <a:schemeClr val="bg2"/>
                </a:solidFill>
              </a:rPr>
              <a:t>VORLESUNGSMANUSKRIPT</a:t>
            </a:r>
            <a:r>
              <a:rPr lang="de-DE" altLang="de-DE" sz="1500">
                <a:solidFill>
                  <a:schemeClr val="bg2"/>
                </a:solidFill>
              </a:rPr>
              <a:t>   -    DATEIORGANISATION/DATENBANKEN</a:t>
            </a:r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0" y="597019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 anchor="ctr"/>
          <a:lstStyle/>
          <a:p>
            <a:endParaRPr lang="de-DE"/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0" y="9722882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 anchor="ctr"/>
          <a:lstStyle/>
          <a:p>
            <a:endParaRPr lang="de-DE"/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946573" y="9777966"/>
            <a:ext cx="6181283" cy="3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>
            <a:spAutoFit/>
          </a:bodyPr>
          <a:lstStyle/>
          <a:p>
            <a:r>
              <a:rPr lang="de-DE" altLang="de-DE" sz="1300">
                <a:solidFill>
                  <a:schemeClr val="tx1"/>
                </a:solidFill>
              </a:rPr>
              <a:t>Seite </a:t>
            </a:r>
            <a:fld id="{A8F12A71-9E08-4735-8174-41E1DE76215E}" type="slidenum">
              <a:rPr lang="de-DE" altLang="de-DE" sz="1300">
                <a:solidFill>
                  <a:schemeClr val="tx1"/>
                </a:solidFill>
              </a:rPr>
              <a:pPr/>
              <a:t>‹Nr.›</a:t>
            </a:fld>
            <a:r>
              <a:rPr lang="de-DE" altLang="de-DE" sz="1300">
                <a:solidFill>
                  <a:schemeClr val="tx1"/>
                </a:solidFill>
              </a:rPr>
              <a:t>     		         		 Dr. Dirk Reichardt</a:t>
            </a:r>
          </a:p>
        </p:txBody>
      </p:sp>
    </p:spTree>
    <p:extLst>
      <p:ext uri="{BB962C8B-B14F-4D97-AF65-F5344CB8AC3E}">
        <p14:creationId xmlns:p14="http://schemas.microsoft.com/office/powerpoint/2010/main" val="17011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50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Alles Wunschkriterien</a:t>
            </a:r>
          </a:p>
        </p:txBody>
      </p:sp>
    </p:spTree>
    <p:extLst>
      <p:ext uri="{BB962C8B-B14F-4D97-AF65-F5344CB8AC3E}">
        <p14:creationId xmlns:p14="http://schemas.microsoft.com/office/powerpoint/2010/main" val="4512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 descr="Streifen_Titelmaster">
            <a:extLst>
              <a:ext uri="{FF2B5EF4-FFF2-40B4-BE49-F238E27FC236}">
                <a16:creationId xmlns:a16="http://schemas.microsoft.com/office/drawing/2014/main" id="{1EC94A30-95BC-BB17-B3B7-5330F42160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3"/>
            <a:ext cx="12192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803E99B5-4678-0F82-C469-3B6DC5771A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4"/>
            <a:ext cx="12192000" cy="3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4736" tIns="27367" rIns="54736" bIns="27367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de-DE" altLang="de-DE" sz="1625" b="1">
                <a:solidFill>
                  <a:schemeClr val="bg1"/>
                </a:solidFill>
              </a:rPr>
              <a:t>www.dhbw-stuttgart.de </a:t>
            </a:r>
          </a:p>
        </p:txBody>
      </p:sp>
      <p:pic>
        <p:nvPicPr>
          <p:cNvPr id="4" name="Picture 32" descr="DHBW_d_Stuttgart_Folienmaster_RGB_090615">
            <a:extLst>
              <a:ext uri="{FF2B5EF4-FFF2-40B4-BE49-F238E27FC236}">
                <a16:creationId xmlns:a16="http://schemas.microsoft.com/office/drawing/2014/main" id="{5197CEF9-4C21-478F-6D7F-74C3A41B6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9" y="349250"/>
            <a:ext cx="439546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635739" y="3716338"/>
            <a:ext cx="8915399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742950">
              <a:defRPr sz="1219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1197708" y="2133603"/>
            <a:ext cx="103632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325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922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F825B4-0025-D2A3-630E-9F0C7DB5A8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7DDAF-AB00-4294-8007-0ECA1E8A4D70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9143EB0-7FED-5DDD-A4FB-076CE769B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92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/>
          <a:lstStyle>
            <a:lvl1pPr algn="l">
              <a:defRPr sz="1625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8A73-2214-BD97-57E1-71A714726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F5E39-25BF-4339-ADD5-F4437561E2DD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F2CAD4-20B8-C077-7ADD-862D4B31F6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3BF5DC3-62CF-454E-84AE-94A372A33B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005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/>
          <a:lstStyle>
            <a:lvl1pPr algn="l">
              <a:defRPr sz="1625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0B925-AF4A-DDF6-D995-F417DC1B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11E-EB41-475D-A2F4-1153A91D530D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F189BA-AFBF-F85F-1C6A-FE80677151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0BD299A6-E226-49B8-8314-D03EB004D1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5989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FD508B-C6F0-6D8C-DC3F-185B15AD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0A17-DD2C-4F22-A43B-840762752008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CF7F0D-208E-8EF0-021C-6276993275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5929171-F10D-475A-BC3F-8A963D970A8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00006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15754" y="1447800"/>
            <a:ext cx="2625969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37846" y="1447800"/>
            <a:ext cx="7690338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533AD7-623D-0204-B610-7B8BAA837E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E2442-C7B3-46E7-BEEA-B28CD0C9531C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EC58FC-4F45-5032-8C34-C45CD0CF7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DA925A7-0C38-4B06-8538-53128553437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380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019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F5828-F6C3-4D7F-9A69-7D7B0956894E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9" y="2743201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20018" y="2738846"/>
            <a:ext cx="3421705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17F265-2B2B-CD39-C3E1-B453B06DC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142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8D36C31-FA42-25B2-E14A-19F4B7342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8930" y="211612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EF4B46B-5DA6-E578-3C9D-27EF4ADA5EA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78934" y="2738846"/>
            <a:ext cx="341829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32D01B84-BBF9-EAEC-6AF7-F50CFDBB0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21721" y="2117547"/>
            <a:ext cx="342000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EC364B1-71E0-84D1-3A22-1FD4A9F4183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414838" y="2116129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DC3C325-BD98-DB8A-39F7-FAF59B8F65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965758" y="2116129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5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706FE-5D06-4B9B-9DD2-7B70DD32ABC5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6FD0F1E-C72C-CE01-F3DA-5006193F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8" y="2192339"/>
            <a:ext cx="4083604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848" y="4175763"/>
            <a:ext cx="4083604" cy="196165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F82074-E117-7C10-F4CE-6C6A9D14D1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8428" y="2192339"/>
            <a:ext cx="6203295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238428" y="4171408"/>
            <a:ext cx="6203295" cy="19616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1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2E914-9E47-41B3-AC55-7B70AE3E6DEF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BD7ADC3F-7221-E7D4-7859-4E82947E2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8033" y="2286001"/>
            <a:ext cx="3330388" cy="152969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DE4BF3-9F60-3888-2237-1A922E3BA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30639" y="2286188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EE751B05-E336-EC67-A714-897202852D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3245" y="2286188"/>
            <a:ext cx="3330388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688D6C4-737D-B830-4324-15337882B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943" y="3815693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  <a:p>
            <a:pPr lvl="0"/>
            <a:r>
              <a:rPr lang="de-DE"/>
              <a:t>Zeile3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A7978CD-8F81-DD6B-8006-DE2C78BF79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8033" y="4304999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40CB249B-BE9F-B643-39E3-D60F6F58B2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30639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6E7FA17F-A8F8-4B64-0131-94DC4AB1904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23245" y="4304998"/>
            <a:ext cx="3330388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4E18C107-2139-ECE7-5676-A15FDB610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2550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E5BA7309-731E-1056-63EC-8BA585350B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5156" y="3831986"/>
            <a:ext cx="3330575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2DB114C2-5419-6FFE-8629-4965791C93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846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0F12DDC-1591-F914-E568-32A28F1F55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30545" y="5764307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A0C44A0E-6B11-4F8F-E2D4-1DA2C5A597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3153" y="5771448"/>
            <a:ext cx="3330575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</p:spTree>
    <p:extLst>
      <p:ext uri="{BB962C8B-B14F-4D97-AF65-F5344CB8AC3E}">
        <p14:creationId xmlns:p14="http://schemas.microsoft.com/office/powerpoint/2010/main" val="235531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247" y="4406903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0F1451-6134-ECCF-67DE-B5C120E10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CAF80-18D9-4DB9-8F36-CC126E1BFE1E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3058BB-C188-F323-3EDF-552176B769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4778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37846" y="2438400"/>
            <a:ext cx="5158154" cy="3657600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3569" y="2438400"/>
            <a:ext cx="5158154" cy="3657600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16B1C-9D86-7620-F023-201B6BC4A7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ED001-F296-4B75-8D82-C28D50A71D4F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74A311-F497-956A-480A-DF939D7051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36FC872-FB4E-4319-A716-5DB5B52CB04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7745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020637-0F8B-1D0D-C3A6-7E64B4FF0B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C8BFC-6068-467A-B9DB-1CAEF2D6E58F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92EBD7-A5A8-1119-BA2D-9C31F1F76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84678E4-144C-46AE-96C2-C935FA5CBCA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8811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037F7C-24C4-8425-B204-3748C67121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5726D-41A8-42E4-970C-6DD2302B756D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88F8A2-D380-4E09-79CB-44A719A02A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387C6C8-3CA0-4990-B911-4D8FABC37D1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31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9250B9-0739-8882-8609-6A905C8D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7845" y="1080294"/>
            <a:ext cx="105038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6F7FE1E-D85B-5C03-2855-47E1378ACAB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08833" y="412750"/>
            <a:ext cx="24266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741661" eaLnBrk="0" hangingPunct="0">
              <a:spcBef>
                <a:spcPct val="0"/>
              </a:spcBef>
              <a:defRPr sz="975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4D6FEF3F-685D-4AE5-A27C-000B6935175A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FFA1E7-B036-E281-0A5E-8153C4BF8B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0094" y="6297613"/>
            <a:ext cx="11254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741661" eaLnBrk="0" hangingPunct="0">
              <a:spcBef>
                <a:spcPct val="0"/>
              </a:spcBef>
              <a:defRPr sz="975">
                <a:solidFill>
                  <a:srgbClr val="5C6971"/>
                </a:solidFill>
              </a:defRPr>
            </a:lvl1pPr>
          </a:lstStyle>
          <a:p>
            <a:r>
              <a:rPr lang="de-DE" altLang="de-DE"/>
              <a:t>Seite </a:t>
            </a:r>
            <a:fld id="{56A787B2-FB07-4139-BB54-4AED39793F46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629C0C2D-9A27-E757-08C4-764D5EA7A1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4016189" y="685800"/>
            <a:ext cx="7425535" cy="635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463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CCBA4E11-BE03-5FF0-F5A5-C94ACBC31E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750277" y="6248400"/>
            <a:ext cx="10691446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463"/>
          </a:p>
        </p:txBody>
      </p:sp>
      <p:pic>
        <p:nvPicPr>
          <p:cNvPr id="1031" name="Picture 50" descr="DHBW_d_Stuttgart_Folienmaster_RGB_090615">
            <a:extLst>
              <a:ext uri="{FF2B5EF4-FFF2-40B4-BE49-F238E27FC236}">
                <a16:creationId xmlns:a16="http://schemas.microsoft.com/office/drawing/2014/main" id="{5F39B641-55F1-BA3A-615B-2EBEF607ED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8" y="338138"/>
            <a:ext cx="308661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54">
            <a:extLst>
              <a:ext uri="{FF2B5EF4-FFF2-40B4-BE49-F238E27FC236}">
                <a16:creationId xmlns:a16="http://schemas.microsoft.com/office/drawing/2014/main" id="{3E8A6F57-0BF1-34D2-D793-74E32D0740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89985" y="725488"/>
            <a:ext cx="375138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de-DE" sz="975">
                <a:solidFill>
                  <a:srgbClr val="5C6971"/>
                </a:solidFill>
              </a:rPr>
              <a:t>AAS-Management</a:t>
            </a:r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36B57A71-7D03-C1CD-A13B-9DEE07FF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7846" y="2192338"/>
            <a:ext cx="10503877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872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ftr="0"/>
  <p:txStyles>
    <p:titleStyle>
      <a:lvl1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+mj-lt"/>
          <a:ea typeface="+mj-ea"/>
          <a:cs typeface="+mj-cs"/>
        </a:defRPr>
      </a:lvl1pPr>
      <a:lvl2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371475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742950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114425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485900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278606" indent="-278606" algn="l" defTabSz="741661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602357" indent="-230882" algn="l" defTabSz="741661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928688" indent="-187028" algn="l" defTabSz="741661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269206" indent="-185738" algn="l" defTabSz="741661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609725" indent="-185738" algn="l" defTabSz="741661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81200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352675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724150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095625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hut-up-and-take-my-money-meme-futurama-philip-j-fry-memes-wallpaper-hoyin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9.emf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24" Type="http://schemas.openxmlformats.org/officeDocument/2006/relationships/image" Target="../media/image4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DB8B530-89CE-BEDB-6C18-80C8DBAF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200">
                <a:ea typeface="+mn-lt"/>
                <a:cs typeface="+mn-lt"/>
              </a:rPr>
              <a:t>Präsentation Softwareengineering </a:t>
            </a:r>
            <a:endParaRPr lang="de-DE"/>
          </a:p>
          <a:p>
            <a:r>
              <a:rPr lang="de-DE" sz="1200">
                <a:ea typeface="+mn-lt"/>
                <a:cs typeface="+mn-lt"/>
              </a:rPr>
              <a:t>TINF21C Semester 3</a:t>
            </a:r>
            <a:endParaRPr lang="de-DE"/>
          </a:p>
          <a:p>
            <a:endParaRPr lang="de-DE" sz="1200">
              <a:ea typeface="+mn-lt"/>
              <a:cs typeface="+mn-lt"/>
            </a:endParaRPr>
          </a:p>
          <a:p>
            <a:r>
              <a:rPr lang="de-DE" sz="1200">
                <a:ea typeface="+mn-lt"/>
                <a:cs typeface="+mn-lt"/>
              </a:rPr>
              <a:t>inf22077@lehre.dhbw-stuttgart.de</a:t>
            </a:r>
            <a:endParaRPr lang="de-DE"/>
          </a:p>
          <a:p>
            <a:endParaRPr lang="de-DE" sz="1200" noProof="0">
              <a:cs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0BED2-0B0C-4975-C9CE-1C1E2CA4B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/>
              <a:t>Team </a:t>
            </a:r>
            <a:r>
              <a:rPr lang="de-DE"/>
              <a:t>3 – AAS-Management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032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09A6C-3AC8-4162-A825-4668F4D6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286" y="876892"/>
            <a:ext cx="1881083" cy="462624"/>
          </a:xfrm>
        </p:spPr>
        <p:txBody>
          <a:bodyPr/>
          <a:lstStyle/>
          <a:p>
            <a:r>
              <a:rPr lang="de-DE"/>
              <a:t>Gantt Diagramm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9CE59B-4DDF-4616-A990-6E82E971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C56BF-C7EC-447D-A3A8-99BC1A214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10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077316-418C-4A92-BF6F-849E4068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89" y="1400808"/>
            <a:ext cx="9148012" cy="4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DE36-7235-4C8E-83CF-B3E4C6DF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Meeting Dokumentation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739901-24EC-44B8-B164-DA3CB7BE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48897C-8F7E-495E-A804-A61A01965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3E7630-8E1B-45B1-B9E1-376B7FD4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74" y="2306638"/>
            <a:ext cx="1693688" cy="16300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B49854-699C-40A8-A914-5220812D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53" y="938464"/>
            <a:ext cx="2006169" cy="27672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79386A-E5A3-40F9-88AA-EF881DD8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145" y="1402930"/>
            <a:ext cx="1598593" cy="25337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167ED90-976C-4047-A22B-5A2A5FE8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376" y="3847557"/>
            <a:ext cx="2846406" cy="12363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C110DB-01CE-481D-9B52-4B3EF3568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783" y="4314726"/>
            <a:ext cx="3414737" cy="15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9E670A1-FB44-A561-1A5B-7C53FF67B395}"/>
              </a:ext>
            </a:extLst>
          </p:cNvPr>
          <p:cNvGraphicFramePr>
            <a:graphicFrameLocks noGrp="1"/>
          </p:cNvGraphicFramePr>
          <p:nvPr/>
        </p:nvGraphicFramePr>
        <p:xfrm>
          <a:off x="1662545" y="2632822"/>
          <a:ext cx="4433452" cy="2376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423">
                  <a:extLst>
                    <a:ext uri="{9D8B030D-6E8A-4147-A177-3AD203B41FA5}">
                      <a16:colId xmlns:a16="http://schemas.microsoft.com/office/drawing/2014/main" val="2940705710"/>
                    </a:ext>
                  </a:extLst>
                </a:gridCol>
                <a:gridCol w="672783">
                  <a:extLst>
                    <a:ext uri="{9D8B030D-6E8A-4147-A177-3AD203B41FA5}">
                      <a16:colId xmlns:a16="http://schemas.microsoft.com/office/drawing/2014/main" val="1325506716"/>
                    </a:ext>
                  </a:extLst>
                </a:gridCol>
                <a:gridCol w="669687">
                  <a:extLst>
                    <a:ext uri="{9D8B030D-6E8A-4147-A177-3AD203B41FA5}">
                      <a16:colId xmlns:a16="http://schemas.microsoft.com/office/drawing/2014/main" val="389711884"/>
                    </a:ext>
                  </a:extLst>
                </a:gridCol>
                <a:gridCol w="664012">
                  <a:extLst>
                    <a:ext uri="{9D8B030D-6E8A-4147-A177-3AD203B41FA5}">
                      <a16:colId xmlns:a16="http://schemas.microsoft.com/office/drawing/2014/main" val="1498196396"/>
                    </a:ext>
                  </a:extLst>
                </a:gridCol>
                <a:gridCol w="855940">
                  <a:extLst>
                    <a:ext uri="{9D8B030D-6E8A-4147-A177-3AD203B41FA5}">
                      <a16:colId xmlns:a16="http://schemas.microsoft.com/office/drawing/2014/main" val="3730950872"/>
                    </a:ext>
                  </a:extLst>
                </a:gridCol>
                <a:gridCol w="537607">
                  <a:extLst>
                    <a:ext uri="{9D8B030D-6E8A-4147-A177-3AD203B41FA5}">
                      <a16:colId xmlns:a16="http://schemas.microsoft.com/office/drawing/2014/main" val="2252694350"/>
                    </a:ext>
                  </a:extLst>
                </a:gridCol>
              </a:tblGrid>
              <a:tr h="5756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 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Jonas Gaubner (ST)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Paul Brenner (TD)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Luka Pavic (PM)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 err="1">
                          <a:effectLst/>
                        </a:rPr>
                        <a:t>Mohaddeseh</a:t>
                      </a:r>
                      <a:r>
                        <a:rPr lang="de-DE" sz="900">
                          <a:effectLst/>
                        </a:rPr>
                        <a:t> </a:t>
                      </a:r>
                      <a:r>
                        <a:rPr lang="de-DE" sz="900" err="1">
                          <a:effectLst/>
                        </a:rPr>
                        <a:t>Tibashi</a:t>
                      </a:r>
                      <a:r>
                        <a:rPr lang="de-DE" sz="900">
                          <a:effectLst/>
                        </a:rPr>
                        <a:t> </a:t>
                      </a:r>
                    </a:p>
                    <a:p>
                      <a:pPr algn="just"/>
                      <a:r>
                        <a:rPr lang="de-DE" sz="900">
                          <a:effectLst/>
                        </a:rPr>
                        <a:t>(PL)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de-DE" sz="900" err="1">
                          <a:effectLst/>
                        </a:rPr>
                        <a:t>Selvana</a:t>
                      </a:r>
                      <a:r>
                        <a:rPr lang="de-DE" sz="900">
                          <a:effectLst/>
                        </a:rPr>
                        <a:t> </a:t>
                      </a:r>
                      <a:r>
                        <a:rPr lang="de-DE" sz="900" err="1">
                          <a:effectLst/>
                        </a:rPr>
                        <a:t>Ayunda</a:t>
                      </a:r>
                      <a:r>
                        <a:rPr lang="de-DE" sz="900">
                          <a:effectLst/>
                        </a:rPr>
                        <a:t> (TM)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0741049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Dokumente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30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96782374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Analyse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31314085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Design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11987631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Codierung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60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45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40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21996785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791269100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Meetings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3680192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Kundenaustausch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199941607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Projektleitung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35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192865205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GitHub 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81842854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Präsentation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70857841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Gesamt (Stunden)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63244400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D672EBB-3DAE-EF06-2268-EC762D922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560" y="2248304"/>
            <a:ext cx="4695016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461502-2B88-6475-4AA7-FA2D63ADE269}"/>
              </a:ext>
            </a:extLst>
          </p:cNvPr>
          <p:cNvSpPr txBox="1"/>
          <p:nvPr/>
        </p:nvSpPr>
        <p:spPr>
          <a:xfrm>
            <a:off x="1662546" y="2265252"/>
            <a:ext cx="1643399" cy="29238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300">
                <a:latin typeface="Arial"/>
                <a:cs typeface="Arial"/>
              </a:rPr>
              <a:t>Mitarbeiter Stunden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D74101F-2230-E1EF-C8FB-F5F54CF22AEC}"/>
              </a:ext>
            </a:extLst>
          </p:cNvPr>
          <p:cNvGraphicFramePr>
            <a:graphicFrameLocks noGrp="1"/>
          </p:cNvGraphicFramePr>
          <p:nvPr/>
        </p:nvGraphicFramePr>
        <p:xfrm>
          <a:off x="6851987" y="2663680"/>
          <a:ext cx="3073956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6978">
                  <a:extLst>
                    <a:ext uri="{9D8B030D-6E8A-4147-A177-3AD203B41FA5}">
                      <a16:colId xmlns:a16="http://schemas.microsoft.com/office/drawing/2014/main" val="1724467197"/>
                    </a:ext>
                  </a:extLst>
                </a:gridCol>
                <a:gridCol w="1536978">
                  <a:extLst>
                    <a:ext uri="{9D8B030D-6E8A-4147-A177-3AD203B41FA5}">
                      <a16:colId xmlns:a16="http://schemas.microsoft.com/office/drawing/2014/main" val="3823180916"/>
                    </a:ext>
                  </a:extLst>
                </a:gridCol>
              </a:tblGrid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Rolle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Gehalt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82417293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Projektleiter (PL)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90€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42395776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Produktmanager (PM)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71€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9219820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Systemarchitekt (ST)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78€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12064361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Testmanager (TM)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79€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54040485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Tech.Dokomentation (TD)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78€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500803586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955788E9-D308-299D-DAFA-903075154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472" y="2712267"/>
            <a:ext cx="150106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E9303BF-57D6-3693-F395-CD602B12CED1}"/>
              </a:ext>
            </a:extLst>
          </p:cNvPr>
          <p:cNvGraphicFramePr>
            <a:graphicFrameLocks noGrp="1"/>
          </p:cNvGraphicFramePr>
          <p:nvPr/>
        </p:nvGraphicFramePr>
        <p:xfrm>
          <a:off x="6585774" y="4254557"/>
          <a:ext cx="3531570" cy="1444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5785">
                  <a:extLst>
                    <a:ext uri="{9D8B030D-6E8A-4147-A177-3AD203B41FA5}">
                      <a16:colId xmlns:a16="http://schemas.microsoft.com/office/drawing/2014/main" val="3670714240"/>
                    </a:ext>
                  </a:extLst>
                </a:gridCol>
                <a:gridCol w="1765785">
                  <a:extLst>
                    <a:ext uri="{9D8B030D-6E8A-4147-A177-3AD203B41FA5}">
                      <a16:colId xmlns:a16="http://schemas.microsoft.com/office/drawing/2014/main" val="1699449757"/>
                    </a:ext>
                  </a:extLst>
                </a:gridCol>
              </a:tblGrid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Arbeitspaket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Kosten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284215550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Analyse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5,900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23033629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Design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2,825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208814308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Programmierung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14,925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69295083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Tests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5,960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70637231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Projektmanagement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19,595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923676842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Dokumente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10,195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9780383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Zusatzkosten (z.B. neue Lizenzen etc.)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9,000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785379402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Insgesamt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68,400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05060921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DABEF24F-592F-2B22-1D1E-C59A1A52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776" y="4316048"/>
            <a:ext cx="7484120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0DD841-0E4F-1372-3338-4819F7370F14}"/>
              </a:ext>
            </a:extLst>
          </p:cNvPr>
          <p:cNvSpPr txBox="1"/>
          <p:nvPr/>
        </p:nvSpPr>
        <p:spPr>
          <a:xfrm>
            <a:off x="6819852" y="2324189"/>
            <a:ext cx="1513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Mitarbeiter Gehalt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101278-52AE-F151-41D1-D8BAE923FA38}"/>
              </a:ext>
            </a:extLst>
          </p:cNvPr>
          <p:cNvSpPr txBox="1"/>
          <p:nvPr/>
        </p:nvSpPr>
        <p:spPr>
          <a:xfrm>
            <a:off x="6585766" y="3964969"/>
            <a:ext cx="13163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Phasen Kosten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9789B48-6C09-5C37-9B7B-783D2F104E86}"/>
              </a:ext>
            </a:extLst>
          </p:cNvPr>
          <p:cNvSpPr txBox="1">
            <a:spLocks/>
          </p:cNvSpPr>
          <p:nvPr/>
        </p:nvSpPr>
        <p:spPr bwMode="auto">
          <a:xfrm>
            <a:off x="2129264" y="765543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>
                <a:solidFill>
                  <a:srgbClr val="FF0000"/>
                </a:solidFill>
                <a:cs typeface="Calibri Light" panose="020F0302020204030204"/>
              </a:rPr>
              <a:t>Business Case- </a:t>
            </a:r>
            <a:r>
              <a:rPr lang="en-US" sz="1800" err="1">
                <a:solidFill>
                  <a:srgbClr val="FF0000"/>
                </a:solidFill>
                <a:cs typeface="Calibri Light" panose="020F0302020204030204"/>
              </a:rPr>
              <a:t>Kosten</a:t>
            </a:r>
            <a:endParaRPr lang="de-DE" sz="1400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262D4C6-D429-D9CC-7733-40199C3B2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15F71A7A-F0D8-F553-D7FD-11680B80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25898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D0D567-CADB-AD4A-AEFA-58BB01F0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6843" y="2316570"/>
            <a:ext cx="3638286" cy="2268931"/>
          </a:xfrm>
          <a:prstGeom prst="rect">
            <a:avLst/>
          </a:prstGeom>
        </p:spPr>
      </p:pic>
      <p:pic>
        <p:nvPicPr>
          <p:cNvPr id="3" name="Picture 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9D64ABDA-81B8-41C5-9F5C-F5717E57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08" y="2297621"/>
            <a:ext cx="4177106" cy="2289422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6BF06AB-BAE7-E4D1-68DB-AE22ACA7A1DF}"/>
              </a:ext>
            </a:extLst>
          </p:cNvPr>
          <p:cNvGraphicFramePr>
            <a:graphicFrameLocks noGrp="1"/>
          </p:cNvGraphicFramePr>
          <p:nvPr/>
        </p:nvGraphicFramePr>
        <p:xfrm>
          <a:off x="4057507" y="4869706"/>
          <a:ext cx="4177106" cy="928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553">
                  <a:extLst>
                    <a:ext uri="{9D8B030D-6E8A-4147-A177-3AD203B41FA5}">
                      <a16:colId xmlns:a16="http://schemas.microsoft.com/office/drawing/2014/main" val="1007731838"/>
                    </a:ext>
                  </a:extLst>
                </a:gridCol>
                <a:gridCol w="2088553">
                  <a:extLst>
                    <a:ext uri="{9D8B030D-6E8A-4147-A177-3AD203B41FA5}">
                      <a16:colId xmlns:a16="http://schemas.microsoft.com/office/drawing/2014/main" val="2804275109"/>
                    </a:ext>
                  </a:extLst>
                </a:gridCol>
              </a:tblGrid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Kosten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 68,400 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202380887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+ Gewinn (20%)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13,680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918901172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Angebotssumme 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82,080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827417564"/>
                  </a:ext>
                </a:extLst>
              </a:tr>
            </a:tbl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F6BD9326-8CE1-F959-BA26-7DB93C4753D6}"/>
              </a:ext>
            </a:extLst>
          </p:cNvPr>
          <p:cNvSpPr txBox="1">
            <a:spLocks/>
          </p:cNvSpPr>
          <p:nvPr/>
        </p:nvSpPr>
        <p:spPr bwMode="auto">
          <a:xfrm>
            <a:off x="2129264" y="765543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de-DE" sz="1750" kern="0"/>
              <a:t>Angebot</a:t>
            </a:r>
            <a:endParaRPr lang="de-DE" kern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9250ED-35C2-8E6C-B2D3-D607A3ED7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F888CFDB-A38E-F814-EC4C-386928F0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381214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1719125" y="1894566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3" name="Inhaltsplatzhalter 12">
            <a:extLst>
              <a:ext uri="{FF2B5EF4-FFF2-40B4-BE49-F238E27FC236}">
                <a16:creationId xmlns:a16="http://schemas.microsoft.com/office/drawing/2014/main" id="{DA17654C-BBB9-B155-D853-44249B6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562" y="1892476"/>
            <a:ext cx="3074876" cy="4351338"/>
          </a:xfrm>
        </p:spPr>
      </p:pic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1BFF9339-1C1F-4594-F3FD-96084DCDDB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1BDAF642-2B8A-C221-DFDD-AD264B58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52033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pic>
        <p:nvPicPr>
          <p:cNvPr id="3" name="Inhaltsplatzhalter 12">
            <a:extLst>
              <a:ext uri="{FF2B5EF4-FFF2-40B4-BE49-F238E27FC236}">
                <a16:creationId xmlns:a16="http://schemas.microsoft.com/office/drawing/2014/main" id="{DA17654C-BBB9-B155-D853-44249B6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562" y="1892476"/>
            <a:ext cx="307487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F7050222-B1BF-539C-63F5-891F2C39EBA0}"/>
                  </a:ext>
                </a:extLst>
              </p14:cNvPr>
              <p14:cNvContentPartPr/>
              <p14:nvPr/>
            </p14:nvContentPartPr>
            <p14:xfrm>
              <a:off x="6701529" y="2415061"/>
              <a:ext cx="557640" cy="136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F7050222-B1BF-539C-63F5-891F2C39E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3529" y="2379061"/>
                <a:ext cx="593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AD379D6F-DCD4-B41F-F391-22B6AAAEA0B9}"/>
                  </a:ext>
                </a:extLst>
              </p14:cNvPr>
              <p14:cNvContentPartPr/>
              <p14:nvPr/>
            </p14:nvContentPartPr>
            <p14:xfrm>
              <a:off x="4929998" y="2475181"/>
              <a:ext cx="2334960" cy="550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AD379D6F-DCD4-B41F-F391-22B6AAAEA0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1998" y="2439415"/>
                <a:ext cx="2370600" cy="126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0BFD8ABE-94ED-C895-EB02-D7DCF67FE566}"/>
                  </a:ext>
                </a:extLst>
              </p14:cNvPr>
              <p14:cNvContentPartPr/>
              <p14:nvPr/>
            </p14:nvContentPartPr>
            <p14:xfrm>
              <a:off x="4930718" y="2569861"/>
              <a:ext cx="2135520" cy="248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0BFD8ABE-94ED-C895-EB02-D7DCF67FE5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2718" y="2533861"/>
                <a:ext cx="2171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15E02A11-9A7F-5BFF-201A-CFBF6B5CAA4C}"/>
                  </a:ext>
                </a:extLst>
              </p14:cNvPr>
              <p14:cNvContentPartPr/>
              <p14:nvPr/>
            </p14:nvContentPartPr>
            <p14:xfrm>
              <a:off x="5164718" y="2732221"/>
              <a:ext cx="696240" cy="828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15E02A11-9A7F-5BFF-201A-CFBF6B5CAA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6709" y="2696221"/>
                <a:ext cx="731898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96997EBA-421B-B661-7221-45368A9794FB}"/>
                  </a:ext>
                </a:extLst>
              </p14:cNvPr>
              <p14:cNvContentPartPr/>
              <p14:nvPr/>
            </p14:nvContentPartPr>
            <p14:xfrm>
              <a:off x="6556838" y="2721061"/>
              <a:ext cx="609120" cy="241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96997EBA-421B-B661-7221-45368A9794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8827" y="2684516"/>
                <a:ext cx="644781" cy="96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67413DC1-88BB-2009-99BF-8CBB75DDB3B5}"/>
                  </a:ext>
                </a:extLst>
              </p14:cNvPr>
              <p14:cNvContentPartPr/>
              <p14:nvPr/>
            </p14:nvContentPartPr>
            <p14:xfrm>
              <a:off x="5474678" y="2842741"/>
              <a:ext cx="1831680" cy="4248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67413DC1-88BB-2009-99BF-8CBB75DDB3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56678" y="2806741"/>
                <a:ext cx="18673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556E417D-94F4-9BD0-8A41-794FBBCAAF5B}"/>
                  </a:ext>
                </a:extLst>
              </p14:cNvPr>
              <p14:cNvContentPartPr/>
              <p14:nvPr/>
            </p14:nvContentPartPr>
            <p14:xfrm>
              <a:off x="6342638" y="2928061"/>
              <a:ext cx="875160" cy="288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556E417D-94F4-9BD0-8A41-794FBBCAAF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24638" y="2892061"/>
                <a:ext cx="910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B149EDE-E734-608C-8B95-EBE415226BAB}"/>
                  </a:ext>
                </a:extLst>
              </p14:cNvPr>
              <p14:cNvContentPartPr/>
              <p14:nvPr/>
            </p14:nvContentPartPr>
            <p14:xfrm>
              <a:off x="5665478" y="3099781"/>
              <a:ext cx="938880" cy="2448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B149EDE-E734-608C-8B95-EBE415226B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47478" y="3063781"/>
                <a:ext cx="974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1A89E39-C6C1-0ECB-EB31-333D2ED09396}"/>
                  </a:ext>
                </a:extLst>
              </p14:cNvPr>
              <p14:cNvContentPartPr/>
              <p14:nvPr/>
            </p14:nvContentPartPr>
            <p14:xfrm>
              <a:off x="6787238" y="4036501"/>
              <a:ext cx="466920" cy="90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1A89E39-C6C1-0ECB-EB31-333D2ED093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69238" y="4000501"/>
                <a:ext cx="502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CFA9F63-A2C1-5C95-E86E-FA56A5B3C4DC}"/>
                  </a:ext>
                </a:extLst>
              </p14:cNvPr>
              <p14:cNvContentPartPr/>
              <p14:nvPr/>
            </p14:nvContentPartPr>
            <p14:xfrm>
              <a:off x="5198558" y="4248901"/>
              <a:ext cx="1105560" cy="3348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CFA9F63-A2C1-5C95-E86E-FA56A5B3C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8558" y="4068901"/>
                <a:ext cx="12852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A7F74A80-2CB4-B67A-25A6-A6AD4FA090BF}"/>
                  </a:ext>
                </a:extLst>
              </p14:cNvPr>
              <p14:cNvContentPartPr/>
              <p14:nvPr/>
            </p14:nvContentPartPr>
            <p14:xfrm>
              <a:off x="6465767" y="4235353"/>
              <a:ext cx="133200" cy="75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A7F74A80-2CB4-B67A-25A6-A6AD4FA090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93767" y="4091353"/>
                <a:ext cx="276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D2F49164-6234-C685-C907-D80720928BFA}"/>
                  </a:ext>
                </a:extLst>
              </p14:cNvPr>
              <p14:cNvContentPartPr/>
              <p14:nvPr/>
            </p14:nvContentPartPr>
            <p14:xfrm>
              <a:off x="6730727" y="4193953"/>
              <a:ext cx="497880" cy="2664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D2F49164-6234-C685-C907-D80720928B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76727" y="4085953"/>
                <a:ext cx="605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F3C1E63D-3ECC-A466-02FF-28EBAC486E67}"/>
                  </a:ext>
                </a:extLst>
              </p14:cNvPr>
              <p14:cNvContentPartPr/>
              <p14:nvPr/>
            </p14:nvContentPartPr>
            <p14:xfrm>
              <a:off x="5120087" y="4634593"/>
              <a:ext cx="465480" cy="165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F3C1E63D-3ECC-A466-02FF-28EBAC486E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02101" y="4598593"/>
                <a:ext cx="501092" cy="882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07EF779A-FB2F-C711-DB3C-255F4612F798}"/>
              </a:ext>
            </a:extLst>
          </p:cNvPr>
          <p:cNvSpPr txBox="1"/>
          <p:nvPr/>
        </p:nvSpPr>
        <p:spPr>
          <a:xfrm>
            <a:off x="1719125" y="1894566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849360B4-0833-85D2-8D5B-866BBD663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15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596D2B-9FD7-1613-54A8-6C73F100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352347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251C8-8303-57AD-78EF-F398A9F1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2533978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Webanwendung, die als Verwaltungssystem für die "Asset Administration Shell" (AAS) fungiert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Identitäts- und Zugriffsmanagement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Benutzerverwaltung mit persistenter Datenspeicherung in MongoDB verfügen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E2B35C2-7507-F924-A01D-A0F190FC40FE}"/>
              </a:ext>
            </a:extLst>
          </p:cNvPr>
          <p:cNvSpPr txBox="1"/>
          <p:nvPr/>
        </p:nvSpPr>
        <p:spPr>
          <a:xfrm>
            <a:off x="1719125" y="1894566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6A2C5-1F4F-B428-3483-FC378E1A7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16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33DA0F-334D-854C-4789-8D289469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41994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251C8-8303-57AD-78EF-F398A9F1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2533978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Rollenverteilung der Benutzer in die Benutzergruppen "Admin", "</a:t>
            </a:r>
            <a:r>
              <a:rPr lang="de-DE" err="1"/>
              <a:t>Advanced</a:t>
            </a:r>
            <a:r>
              <a:rPr lang="de-DE"/>
              <a:t>" und "Basic“ </a:t>
            </a:r>
            <a:r>
              <a:rPr lang="de-DE" i="1"/>
              <a:t>(Rollenverteilung übernimmt „Admin“ manuell)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Admin: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Voller Lesezugriff auf alle AAS und deren Untermodelle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Funktionen zur Verwaltung der AAS-Inhalte und Benutzern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rgbClr val="5C6971"/>
                </a:solidFill>
              </a:rPr>
              <a:t>Advanced</a:t>
            </a:r>
            <a:r>
              <a:rPr lang="de-DE">
                <a:solidFill>
                  <a:srgbClr val="5C6971"/>
                </a:solidFill>
              </a:rPr>
              <a:t>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Voller Lesezugriff auf alle AAS und deren Untermodelle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Basic: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Lesezugriff auf die grundlegenden Untermodelle aller AAS</a:t>
            </a:r>
          </a:p>
          <a:p>
            <a:pPr marL="0" indent="0"/>
            <a:endParaRPr lang="de-DE"/>
          </a:p>
          <a:p>
            <a:pPr marL="0" indent="0"/>
            <a:r>
              <a:rPr lang="de-DE"/>
              <a:t>Spezifikation des Konzepts als REST-API in </a:t>
            </a:r>
            <a:r>
              <a:rPr lang="de-DE" err="1"/>
              <a:t>OpenAPI</a:t>
            </a:r>
            <a:endParaRPr lang="de-DE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1AD2DE6-5479-262E-02A7-C9D4697EA7CC}"/>
              </a:ext>
            </a:extLst>
          </p:cNvPr>
          <p:cNvSpPr txBox="1"/>
          <p:nvPr/>
        </p:nvSpPr>
        <p:spPr>
          <a:xfrm>
            <a:off x="1719125" y="1894566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7A4BF0A9-CCC8-3088-28B7-DB637AA69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17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D4371-A4A0-66D3-D482-AF7424DD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1629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19F58B2-5585-C41A-1CB5-6BBB2C30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2533978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Konzept der Industrie 4.0-Plattform mit „Industrie 4.0-Komponenten“ bestehend aus: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Digitaler Zwilling – in Form des Asset Administration Shell (AAS)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Zugehöriger physischer Gegenstand (Asset)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5C6971"/>
              </a:solidFill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Webanwendung 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Benötigt eine Internetverbindung und einen installierten Webbrowser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Datenbankschnittstelle: MongoDB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3FC0A56-9C83-13E4-28D7-E2C7258FE435}"/>
              </a:ext>
            </a:extLst>
          </p:cNvPr>
          <p:cNvSpPr txBox="1"/>
          <p:nvPr/>
        </p:nvSpPr>
        <p:spPr>
          <a:xfrm>
            <a:off x="1719125" y="1894566"/>
            <a:ext cx="3970709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Produktumgebung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DD8145EF-C7B9-57BD-DEE1-D9DCD692D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18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B688E31-A38E-5E39-83E9-F42C5FE1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2961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CCC3FDD-89FF-7F6F-4D1E-8C6423F60A70}"/>
              </a:ext>
            </a:extLst>
          </p:cNvPr>
          <p:cNvSpPr txBox="1"/>
          <p:nvPr/>
        </p:nvSpPr>
        <p:spPr>
          <a:xfrm>
            <a:off x="1715787" y="1892477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Nutzergruppe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E270923-D5B7-949E-F832-2F767CBF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23620"/>
              </p:ext>
            </p:extLst>
          </p:nvPr>
        </p:nvGraphicFramePr>
        <p:xfrm>
          <a:off x="2794000" y="2740485"/>
          <a:ext cx="6604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84997221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20969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Name, Vorname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Weiß, Paulina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8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Geschlecht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Weiblich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Wohnort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Karlsruhe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2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Beruf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Administratorin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Bildung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 Eng. Maschinenbau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7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Familienstand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Verheiratet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Interessen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Reiten und technische Themen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51691"/>
                  </a:ext>
                </a:extLst>
              </a:tr>
            </a:tbl>
          </a:graphicData>
        </a:graphic>
      </p:graphicFrame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2162461-18AA-515A-8966-1B3B63FA9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19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80C66CD7-F03C-352B-7414-DA8A45ACD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70991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83BC390D-9F5E-C151-BC0D-FC4872EEDEA7}"/>
              </a:ext>
            </a:extLst>
          </p:cNvPr>
          <p:cNvSpPr/>
          <p:nvPr/>
        </p:nvSpPr>
        <p:spPr bwMode="auto">
          <a:xfrm>
            <a:off x="8312831" y="2055234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8D96078C-5208-1A00-17F3-0C19A0FEC791}"/>
              </a:ext>
            </a:extLst>
          </p:cNvPr>
          <p:cNvSpPr/>
          <p:nvPr/>
        </p:nvSpPr>
        <p:spPr bwMode="auto">
          <a:xfrm>
            <a:off x="2657749" y="2070961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id="{08B3014E-50AE-06F2-21B8-2671C5FCA861}"/>
              </a:ext>
            </a:extLst>
          </p:cNvPr>
          <p:cNvSpPr/>
          <p:nvPr/>
        </p:nvSpPr>
        <p:spPr bwMode="auto">
          <a:xfrm>
            <a:off x="4041886" y="2071317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Flussdiagramm: Prozess 15">
            <a:extLst>
              <a:ext uri="{FF2B5EF4-FFF2-40B4-BE49-F238E27FC236}">
                <a16:creationId xmlns:a16="http://schemas.microsoft.com/office/drawing/2014/main" id="{BC8BCC04-16B4-203D-C3B5-04C1ED525C00}"/>
              </a:ext>
            </a:extLst>
          </p:cNvPr>
          <p:cNvSpPr/>
          <p:nvPr/>
        </p:nvSpPr>
        <p:spPr bwMode="auto">
          <a:xfrm>
            <a:off x="5461605" y="2103342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4" name="Grafik 15">
            <a:extLst>
              <a:ext uri="{FF2B5EF4-FFF2-40B4-BE49-F238E27FC236}">
                <a16:creationId xmlns:a16="http://schemas.microsoft.com/office/drawing/2014/main" id="{27B4CBB0-B0CE-5090-23D2-90DFA7DEE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184" y="2098175"/>
            <a:ext cx="1192172" cy="1725009"/>
          </a:xfrm>
          <a:prstGeom prst="rect">
            <a:avLst/>
          </a:prstGeom>
        </p:spPr>
      </p:pic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417760A8-50CF-854C-DC4C-38FB9DBB453D}"/>
              </a:ext>
            </a:extLst>
          </p:cNvPr>
          <p:cNvSpPr/>
          <p:nvPr/>
        </p:nvSpPr>
        <p:spPr bwMode="auto">
          <a:xfrm>
            <a:off x="6870648" y="2071318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7" name="Grafik 15">
            <a:extLst>
              <a:ext uri="{FF2B5EF4-FFF2-40B4-BE49-F238E27FC236}">
                <a16:creationId xmlns:a16="http://schemas.microsoft.com/office/drawing/2014/main" id="{8D0FB3B7-35E6-C5EC-AC22-FB5555F92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18" y="2098175"/>
            <a:ext cx="1232240" cy="17250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802C-FB78-2BF2-EDE3-57FA8F9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C16A16-1D33-41FA-901A-A29A7B469491}" type="datetime1">
              <a:rPr lang="de-DE" smtClean="0"/>
              <a:t>11.11.2022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8D3FA-4A71-1153-ED07-2CFCD7D2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2</a:t>
            </a:fld>
            <a:endParaRPr lang="de-DE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7AF8C2C-8CB9-1880-A2AA-0FE60DB7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0496"/>
              </p:ext>
            </p:extLst>
          </p:nvPr>
        </p:nvGraphicFramePr>
        <p:xfrm>
          <a:off x="2518327" y="3985784"/>
          <a:ext cx="7082870" cy="1684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574">
                  <a:extLst>
                    <a:ext uri="{9D8B030D-6E8A-4147-A177-3AD203B41FA5}">
                      <a16:colId xmlns:a16="http://schemas.microsoft.com/office/drawing/2014/main" val="243059031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98739474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62347902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418092971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2766506895"/>
                    </a:ext>
                  </a:extLst>
                </a:gridCol>
              </a:tblGrid>
              <a:tr h="1684696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Projektleiterin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MatNr.: 4935876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inf22077@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Produktmanager  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</a:t>
                      </a:r>
                      <a:r>
                        <a:rPr lang="de-DE" sz="11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 3881791</a:t>
                      </a: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inf21212@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Systemarchitekt  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 9452857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inf21178@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Technische Dokumentation</a:t>
                      </a: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 1113800</a:t>
                      </a:r>
                      <a:endParaRPr lang="de-DE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inf21002@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Testmanager</a:t>
                      </a: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MatNr.: 1339229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inf21005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95301871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EA9CC4C-A7B3-A175-0FEC-1FC82DE35378}"/>
              </a:ext>
            </a:extLst>
          </p:cNvPr>
          <p:cNvSpPr txBox="1"/>
          <p:nvPr/>
        </p:nvSpPr>
        <p:spPr>
          <a:xfrm>
            <a:off x="2679591" y="3565478"/>
            <a:ext cx="1192172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Mohaddeseh Tibashi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BBE0-FAEC-ACFB-25E0-98751B99B900}"/>
              </a:ext>
            </a:extLst>
          </p:cNvPr>
          <p:cNvSpPr txBox="1"/>
          <p:nvPr/>
        </p:nvSpPr>
        <p:spPr>
          <a:xfrm>
            <a:off x="5411310" y="3571116"/>
            <a:ext cx="1353436" cy="41357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Jonas Graubner</a:t>
            </a:r>
            <a:endParaRPr lang="de-DE" sz="110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1100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F751B-F59E-AC1C-172A-12D388F07ED9}"/>
              </a:ext>
            </a:extLst>
          </p:cNvPr>
          <p:cNvSpPr txBox="1"/>
          <p:nvPr/>
        </p:nvSpPr>
        <p:spPr>
          <a:xfrm>
            <a:off x="6815139" y="3571116"/>
            <a:ext cx="1353436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Paul Brenner</a:t>
            </a:r>
            <a:endParaRPr lang="de-DE" sz="1138">
              <a:solidFill>
                <a:schemeClr val="bg1"/>
              </a:solidFill>
              <a:cs typeface="Arial"/>
            </a:endParaRPr>
          </a:p>
          <a:p>
            <a:pPr algn="ctr"/>
            <a:endParaRPr lang="en-US" sz="1138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B75D2-D004-EE02-11EF-09F70F033AAB}"/>
              </a:ext>
            </a:extLst>
          </p:cNvPr>
          <p:cNvSpPr txBox="1"/>
          <p:nvPr/>
        </p:nvSpPr>
        <p:spPr>
          <a:xfrm>
            <a:off x="8247765" y="3571116"/>
            <a:ext cx="1353436" cy="41357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Selvana Ayunda</a:t>
            </a:r>
            <a:endParaRPr lang="de-DE" sz="110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1100">
              <a:solidFill>
                <a:schemeClr val="bg1"/>
              </a:solidFill>
              <a:cs typeface="Arial"/>
            </a:endParaRPr>
          </a:p>
        </p:txBody>
      </p:sp>
      <p:pic>
        <p:nvPicPr>
          <p:cNvPr id="20" name="Grafik 20">
            <a:extLst>
              <a:ext uri="{FF2B5EF4-FFF2-40B4-BE49-F238E27FC236}">
                <a16:creationId xmlns:a16="http://schemas.microsoft.com/office/drawing/2014/main" id="{68B48759-3346-1671-059C-6E0ABF91E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10946" y="2357394"/>
            <a:ext cx="1682311" cy="116047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AAEACBE-0BA6-FB1B-41F4-790DDB178DDA}"/>
              </a:ext>
            </a:extLst>
          </p:cNvPr>
          <p:cNvSpPr txBox="1">
            <a:spLocks/>
          </p:cNvSpPr>
          <p:nvPr/>
        </p:nvSpPr>
        <p:spPr>
          <a:xfrm>
            <a:off x="1889623" y="1372185"/>
            <a:ext cx="8534400" cy="681038"/>
          </a:xfrm>
          <a:prstGeom prst="rect">
            <a:avLst/>
          </a:prstGeom>
        </p:spPr>
        <p:txBody>
          <a:bodyPr lIns="74295" tIns="37148" rIns="74295" bIns="37148" anchor="t"/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de-DE" sz="1788" kern="0"/>
          </a:p>
          <a:p>
            <a:r>
              <a:rPr lang="de-DE" sz="1788" kern="0"/>
              <a:t>Team</a:t>
            </a:r>
            <a:endParaRPr lang="de-DE" sz="178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95FAB-9013-7CC1-FB89-AD5557A51292}"/>
              </a:ext>
            </a:extLst>
          </p:cNvPr>
          <p:cNvSpPr txBox="1"/>
          <p:nvPr/>
        </p:nvSpPr>
        <p:spPr>
          <a:xfrm>
            <a:off x="3978386" y="3575345"/>
            <a:ext cx="1353436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Luka Pavic</a:t>
            </a:r>
            <a:endParaRPr lang="de-DE" sz="1138">
              <a:solidFill>
                <a:schemeClr val="bg1"/>
              </a:solidFill>
              <a:cs typeface="Arial"/>
            </a:endParaRPr>
          </a:p>
          <a:p>
            <a:pPr algn="ctr"/>
            <a:endParaRPr lang="en-US" sz="1138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B23F5CC4-178F-9F05-95D3-47058E1B6B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r="1794"/>
          <a:stretch/>
        </p:blipFill>
        <p:spPr>
          <a:xfrm>
            <a:off x="2692082" y="2090838"/>
            <a:ext cx="1170426" cy="1446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19F067-C823-4E8A-AA22-B6A59ADB5E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1" r="5946" b="10370"/>
          <a:stretch/>
        </p:blipFill>
        <p:spPr>
          <a:xfrm>
            <a:off x="8322638" y="2070961"/>
            <a:ext cx="1189503" cy="14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CCC3FDD-89FF-7F6F-4D1E-8C6423F60A70}"/>
              </a:ext>
            </a:extLst>
          </p:cNvPr>
          <p:cNvSpPr txBox="1"/>
          <p:nvPr/>
        </p:nvSpPr>
        <p:spPr>
          <a:xfrm>
            <a:off x="1715787" y="1892477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Nutzergruppe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E270923-D5B7-949E-F832-2F767CBF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69808"/>
              </p:ext>
            </p:extLst>
          </p:nvPr>
        </p:nvGraphicFramePr>
        <p:xfrm>
          <a:off x="2794000" y="2740485"/>
          <a:ext cx="6604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84997221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20969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8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Geschlecht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m/</a:t>
                      </a:r>
                      <a:r>
                        <a:rPr lang="de-DE" err="1"/>
                        <a:t>w</a:t>
                      </a:r>
                      <a:r>
                        <a:rPr lang="de-DE"/>
                        <a:t>/d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Wohnort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Industrie-Staat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2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Beruf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Beruf mit Bezug auf Industrie 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Bildung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Schulabschluss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7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Familienstand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Interessen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Technisches Interesse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51691"/>
                  </a:ext>
                </a:extLst>
              </a:tr>
            </a:tbl>
          </a:graphicData>
        </a:graphic>
      </p:graphicFrame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70812C39-9DA3-8683-B8D8-1223B13F8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20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D919955E-590C-E086-76AE-0F2E7B9A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64751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1707835" y="1894566"/>
            <a:ext cx="5517183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 </a:t>
            </a:r>
            <a:r>
              <a:rPr lang="en-US" sz="2275" b="1" err="1">
                <a:solidFill>
                  <a:srgbClr val="FF0000"/>
                </a:solidFill>
              </a:rPr>
              <a:t>Übersicht</a:t>
            </a:r>
            <a:r>
              <a:rPr lang="en-US" sz="2275" b="1">
                <a:solidFill>
                  <a:srgbClr val="FF0000"/>
                </a:solidFill>
              </a:rPr>
              <a:t> </a:t>
            </a:r>
            <a:r>
              <a:rPr lang="en-US" sz="2275" b="1" err="1">
                <a:solidFill>
                  <a:srgbClr val="FF0000"/>
                </a:solidFill>
              </a:rPr>
              <a:t>Produktverwendung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4E889BC4-BEFC-E63B-B69B-AF471EB8C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33497"/>
              </p:ext>
            </p:extLst>
          </p:nvPr>
        </p:nvGraphicFramePr>
        <p:xfrm>
          <a:off x="2082941" y="2740485"/>
          <a:ext cx="8034402" cy="2558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7201">
                  <a:extLst>
                    <a:ext uri="{9D8B030D-6E8A-4147-A177-3AD203B41FA5}">
                      <a16:colId xmlns:a16="http://schemas.microsoft.com/office/drawing/2014/main" val="1080314650"/>
                    </a:ext>
                  </a:extLst>
                </a:gridCol>
                <a:gridCol w="4017201">
                  <a:extLst>
                    <a:ext uri="{9D8B030D-6E8A-4147-A177-3AD203B41FA5}">
                      <a16:colId xmlns:a16="http://schemas.microsoft.com/office/drawing/2014/main" val="885990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Business </a:t>
                      </a:r>
                      <a:r>
                        <a:rPr lang="de-DE" err="1"/>
                        <a:t>Process</a:t>
                      </a:r>
                      <a:r>
                        <a:rPr lang="de-DE"/>
                        <a:t> | Titel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Dazugehörige Use Cases | Titel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6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&lt;AASM-BP.01&gt;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Log-In”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&lt;AASM-UC.01&gt;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„Log-In“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4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&lt;AASM-BP.02&gt;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„Log-Out“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&lt;AASM-UC.02&gt;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„Log-Out“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5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&lt;AASM-BP.03&gt;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„Managing own Account“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&lt;AASM-UC.03&gt;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„Managing own Account“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4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&lt;AASM-BP.04&gt;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„Administration“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&lt;AASM-UC.04&gt;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Administrate AAS content</a:t>
                      </a:r>
                      <a:r>
                        <a:rPr lang="de-DE"/>
                        <a:t>“</a:t>
                      </a:r>
                      <a:endParaRPr lang="en-US" sz="1463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&lt;AASM-UC.05&gt;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Administrate accounts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83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&lt;AASM-BP.05&gt;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„Search </a:t>
                      </a:r>
                      <a:r>
                        <a:rPr lang="de-DE" err="1"/>
                        <a:t>for</a:t>
                      </a:r>
                      <a:r>
                        <a:rPr lang="de-DE"/>
                        <a:t> an </a:t>
                      </a:r>
                      <a:r>
                        <a:rPr lang="de-DE" err="1"/>
                        <a:t>asset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&lt;AASM-UC.06&gt;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Find asset</a:t>
                      </a:r>
                      <a:r>
                        <a:rPr lang="de-DE"/>
                        <a:t>“</a:t>
                      </a:r>
                      <a:endParaRPr lang="en-US" sz="1463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&lt;AASM-UC.07&gt;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Display asset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18148"/>
                  </a:ext>
                </a:extLst>
              </a:tr>
            </a:tbl>
          </a:graphicData>
        </a:graphic>
      </p:graphicFrame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1388EB10-C371-BCC7-B65B-0D60CA3668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21</a:t>
            </a:fld>
            <a:endParaRPr lang="de-DE" altLang="de-DE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3A3BA898-4A2D-3349-9517-BB12B215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71839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1715787" y="1892477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Anforderungen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7CDCFE38-EB37-9E91-93A9-ADBB934CD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33183"/>
              </p:ext>
            </p:extLst>
          </p:nvPr>
        </p:nvGraphicFramePr>
        <p:xfrm>
          <a:off x="2794000" y="2740485"/>
          <a:ext cx="6604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5891022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27994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Funktionale Anforderungen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Nicht-Funktionale Anforderungen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Identitäts- und Zugangsverwaltung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Benutzerfreundlichkeit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Verwaltung von AAS-Inhaltsdaten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Verlässlichkeit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97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Suchfunktionen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11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REST-API-Unterstützung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5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Fehleranzeige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289750"/>
                  </a:ext>
                </a:extLst>
              </a:tr>
            </a:tbl>
          </a:graphicData>
        </a:graphic>
      </p:graphicFrame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1C12E61B-53A3-9659-39FA-94C94FBD1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22</a:t>
            </a:fld>
            <a:endParaRPr lang="de-DE" altLang="de-DE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F884DE02-53CF-554E-C030-FD9FC54C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4782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 fontScale="90000"/>
          </a:bodyPr>
          <a:lstStyle/>
          <a:p>
            <a:r>
              <a:rPr lang="en-US" sz="1750"/>
              <a:t>SRS  - Business Process</a:t>
            </a:r>
            <a:br>
              <a:rPr lang="en-US" sz="1750">
                <a:cs typeface="Arial"/>
              </a:rPr>
            </a:br>
            <a:br>
              <a:rPr lang="en-US" sz="1750">
                <a:cs typeface="Arial"/>
              </a:rPr>
            </a:br>
            <a:r>
              <a:rPr lang="de-DE" sz="1750">
                <a:cs typeface="Arial"/>
              </a:rPr>
              <a:t>AASM-BP.01: </a:t>
            </a:r>
            <a:r>
              <a:rPr lang="de-DE" sz="1750" b="1">
                <a:cs typeface="Arial"/>
              </a:rPr>
              <a:t>Login</a:t>
            </a:r>
            <a:br>
              <a:rPr lang="de-DE" sz="1750" b="1">
                <a:cs typeface="Arial"/>
              </a:rPr>
            </a:br>
            <a:r>
              <a:rPr lang="de-DE" sz="1750">
                <a:cs typeface="Arial"/>
              </a:rPr>
              <a:t>AASM-BP.02: </a:t>
            </a:r>
            <a:r>
              <a:rPr lang="de-DE" sz="1750" b="1">
                <a:cs typeface="Arial"/>
              </a:rPr>
              <a:t>Logout</a:t>
            </a:r>
            <a:endParaRPr lang="en-US" sz="175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2570D99-1AA5-87ED-1D43-D3D4E4EF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48" y="2518970"/>
            <a:ext cx="3886507" cy="160037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8E1E0C-BC4A-B1BF-3799-598ED6165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23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D52E021B-5260-324B-87F5-373A0AD4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47849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 fontScale="90000"/>
          </a:bodyPr>
          <a:lstStyle/>
          <a:p>
            <a:r>
              <a:rPr lang="en-US" sz="1800"/>
              <a:t>SRS  - Business Process</a:t>
            </a:r>
            <a:br>
              <a:rPr lang="en-US" sz="1800"/>
            </a:br>
            <a:br>
              <a:rPr lang="en-US" sz="1800"/>
            </a:br>
            <a:r>
              <a:rPr lang="de-DE" sz="1800">
                <a:ea typeface="+mj-lt"/>
                <a:cs typeface="+mj-lt"/>
              </a:rPr>
              <a:t>AASM-BP.03: </a:t>
            </a:r>
            <a:r>
              <a:rPr lang="de-DE" sz="1800" b="1">
                <a:ea typeface="+mj-lt"/>
                <a:cs typeface="+mj-lt"/>
              </a:rPr>
              <a:t>Managing own </a:t>
            </a:r>
            <a:r>
              <a:rPr lang="de-DE" sz="1800" b="1" err="1">
                <a:ea typeface="+mj-lt"/>
                <a:cs typeface="+mj-lt"/>
              </a:rPr>
              <a:t>account</a:t>
            </a:r>
            <a:endParaRPr lang="de-DE" err="1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85F5B899-624E-72A5-19BB-D96651CE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10" y="2646162"/>
            <a:ext cx="3437142" cy="1566551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2870CFA-9374-9B34-7ACC-B583E8E55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5" t="12797"/>
          <a:stretch/>
        </p:blipFill>
        <p:spPr>
          <a:xfrm>
            <a:off x="5303767" y="2034938"/>
            <a:ext cx="5637116" cy="4071202"/>
          </a:xfrm>
          <a:prstGeom prst="rect">
            <a:avLst/>
          </a:prstGeom>
        </p:spPr>
      </p:pic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226C4D52-349A-5658-3A71-F1DFEE226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24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ABDCBE56-57B9-555F-38AC-B129B870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06652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>
            <a:extLst>
              <a:ext uri="{FF2B5EF4-FFF2-40B4-BE49-F238E27FC236}">
                <a16:creationId xmlns:a16="http://schemas.microsoft.com/office/drawing/2014/main" id="{BFB15E11-E9A8-8D5B-B723-7A501B8B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t="13549" r="-174" b="-224"/>
          <a:stretch/>
        </p:blipFill>
        <p:spPr>
          <a:xfrm>
            <a:off x="3202502" y="2095487"/>
            <a:ext cx="5793704" cy="41180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6F6F87-9947-97D0-3D4A-8DA7500BE672}"/>
              </a:ext>
            </a:extLst>
          </p:cNvPr>
          <p:cNvSpPr txBox="1">
            <a:spLocks/>
          </p:cNvSpPr>
          <p:nvPr/>
        </p:nvSpPr>
        <p:spPr bwMode="auto">
          <a:xfrm>
            <a:off x="2082942" y="11611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Business Process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AASM-BP.04: </a:t>
            </a:r>
            <a:r>
              <a:rPr lang="de-DE" sz="1800" b="1" kern="0">
                <a:ea typeface="+mj-lt"/>
                <a:cs typeface="+mj-lt"/>
              </a:rPr>
              <a:t>Administration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76D76725-3FA1-ABD1-9BE2-A62BBEC547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642C07AD-AFC9-B114-70DF-951EE18B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25247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6CCBD195-C4DF-BC56-3222-5ADC884E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11" y="1891863"/>
            <a:ext cx="2260780" cy="4062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46C458C-BDDC-985B-F480-A8857CD85616}"/>
              </a:ext>
            </a:extLst>
          </p:cNvPr>
          <p:cNvSpPr txBox="1">
            <a:spLocks/>
          </p:cNvSpPr>
          <p:nvPr/>
        </p:nvSpPr>
        <p:spPr bwMode="auto">
          <a:xfrm>
            <a:off x="2082942" y="11611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Business Process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AASM-BP.05: </a:t>
            </a:r>
            <a:r>
              <a:rPr lang="de-DE" sz="1800" b="1" kern="0">
                <a:ea typeface="+mj-lt"/>
                <a:cs typeface="+mj-lt"/>
              </a:rPr>
              <a:t>Search </a:t>
            </a:r>
            <a:r>
              <a:rPr lang="de-DE" sz="1800" b="1" kern="0" err="1">
                <a:ea typeface="+mj-lt"/>
                <a:cs typeface="+mj-lt"/>
              </a:rPr>
              <a:t>for</a:t>
            </a:r>
            <a:r>
              <a:rPr lang="de-DE" sz="1800" b="1" kern="0">
                <a:ea typeface="+mj-lt"/>
                <a:cs typeface="+mj-lt"/>
              </a:rPr>
              <a:t> Asset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85C4C023-CA7A-4292-856F-ACFDFCD4B8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26</a:t>
            </a:fld>
            <a:endParaRPr lang="de-DE" altLang="de-DE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5BE01AA0-31E2-709A-39ED-D9CC1D7F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3225593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AASM-UC.01: </a:t>
            </a:r>
            <a:r>
              <a:rPr lang="de-DE" sz="1800" b="1" kern="0">
                <a:ea typeface="+mj-lt"/>
                <a:cs typeface="+mj-lt"/>
              </a:rPr>
              <a:t>Login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75851"/>
              </p:ext>
            </p:extLst>
          </p:nvPr>
        </p:nvGraphicFramePr>
        <p:xfrm>
          <a:off x="2282008" y="2242004"/>
          <a:ext cx="8086165" cy="2274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öffnet die GUI und will sich in Nutzeraccount einloggen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de-DE"/>
                        <a:t>Kombination von E-Mail-Adresse und Passwort sind gültig und in der Datenbank vorhanden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de-DE"/>
                        <a:t>Datenbanksystem läuft Fehlerfrei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der Nutzer erfolgreich eingeloggt ist und die Seite seinen Berechtigungen entsprechend dargestellt wird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 Interface und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59D611-61E6-CB23-D56D-1DE5F435DF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27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02C931-975D-B8FB-CFDB-2AAC2604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13906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AASM-UC.02: </a:t>
            </a:r>
            <a:r>
              <a:rPr lang="de-DE" sz="1800" b="1" kern="0">
                <a:ea typeface="+mj-lt"/>
                <a:cs typeface="+mj-lt"/>
              </a:rPr>
              <a:t>Logout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55139"/>
              </p:ext>
            </p:extLst>
          </p:nvPr>
        </p:nvGraphicFramePr>
        <p:xfrm>
          <a:off x="2282008" y="2242003"/>
          <a:ext cx="8086165" cy="166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will sich ausloggen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der Nutzer erfolgreich ausgeloggt wurde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393FA4-244D-9857-8246-F7206A3C5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28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F383FD-E16C-628F-D56A-F27072C2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35880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AASM-UC.03: </a:t>
            </a:r>
            <a:r>
              <a:rPr lang="de-DE" sz="1800" b="1" kern="0">
                <a:ea typeface="+mj-lt"/>
                <a:cs typeface="+mj-lt"/>
              </a:rPr>
              <a:t>Managing own </a:t>
            </a:r>
            <a:r>
              <a:rPr lang="de-DE" sz="1800" b="1" kern="0" err="1">
                <a:ea typeface="+mj-lt"/>
                <a:cs typeface="+mj-lt"/>
              </a:rPr>
              <a:t>account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98163"/>
              </p:ext>
            </p:extLst>
          </p:nvPr>
        </p:nvGraphicFramePr>
        <p:xfrm>
          <a:off x="2282008" y="2242004"/>
          <a:ext cx="8086165" cy="1982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seine Zugangsdaten (E-Mail und Passwort) </a:t>
                      </a:r>
                      <a:r>
                        <a:rPr lang="de-DE" b="1"/>
                        <a:t>selber </a:t>
                      </a:r>
                      <a:r>
                        <a:rPr lang="de-DE"/>
                        <a:t>ändern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und in Besitz des aktuellen Passworts (für Passwort Änderung)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41CA9F-C37A-0B2A-DE5F-37FB94A01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29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78D307-EDD9-3221-B61C-4DCD9764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33913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802C-FB78-2BF2-EDE3-57FA8F9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C16A16-1D33-41FA-901A-A29A7B469491}" type="datetime1">
              <a:rPr lang="de-DE" smtClean="0"/>
              <a:t>11.11.2022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8D3FA-4A71-1153-ED07-2CFCD7D2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3</a:t>
            </a:fld>
            <a:endParaRPr lang="de-DE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7AF8C2C-8CB9-1880-A2AA-0FE60DB7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38103"/>
              </p:ext>
            </p:extLst>
          </p:nvPr>
        </p:nvGraphicFramePr>
        <p:xfrm>
          <a:off x="2518327" y="3985784"/>
          <a:ext cx="7082870" cy="1684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574">
                  <a:extLst>
                    <a:ext uri="{9D8B030D-6E8A-4147-A177-3AD203B41FA5}">
                      <a16:colId xmlns:a16="http://schemas.microsoft.com/office/drawing/2014/main" val="243059031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98739474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62347902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418092971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2766506895"/>
                    </a:ext>
                  </a:extLst>
                </a:gridCol>
              </a:tblGrid>
              <a:tr h="1684696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Projektleiter  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inf22077@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Produktmanager  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inf21212@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Systemarchitekt  </a:t>
                      </a:r>
                      <a:endParaRPr lang="en-US" sz="110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inf21178@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Technische Dokumentation</a:t>
                      </a: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inf21002@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tx1"/>
                          </a:solidFill>
                        </a:rPr>
                        <a:t>Testmanager</a:t>
                      </a: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 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E-Mail: inf21005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sz="1200" i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95301871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EA9CC4C-A7B3-A175-0FEC-1FC82DE35378}"/>
              </a:ext>
            </a:extLst>
          </p:cNvPr>
          <p:cNvSpPr txBox="1"/>
          <p:nvPr/>
        </p:nvSpPr>
        <p:spPr>
          <a:xfrm>
            <a:off x="2518327" y="3557568"/>
            <a:ext cx="1353436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Mohaddeseh Tibashi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BBE0-FAEC-ACFB-25E0-98751B99B900}"/>
              </a:ext>
            </a:extLst>
          </p:cNvPr>
          <p:cNvSpPr txBox="1"/>
          <p:nvPr/>
        </p:nvSpPr>
        <p:spPr>
          <a:xfrm>
            <a:off x="5411310" y="3571116"/>
            <a:ext cx="1353436" cy="25013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Jonas </a:t>
            </a:r>
            <a:r>
              <a:rPr lang="en-US" sz="1100" err="1">
                <a:solidFill>
                  <a:schemeClr val="bg1"/>
                </a:solidFill>
                <a:latin typeface="Arial"/>
                <a:cs typeface="Arial"/>
              </a:rPr>
              <a:t>Graubner</a:t>
            </a:r>
            <a:endParaRPr lang="en-US" sz="1100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F751B-F59E-AC1C-172A-12D388F07ED9}"/>
              </a:ext>
            </a:extLst>
          </p:cNvPr>
          <p:cNvSpPr txBox="1"/>
          <p:nvPr/>
        </p:nvSpPr>
        <p:spPr>
          <a:xfrm>
            <a:off x="6815139" y="3571116"/>
            <a:ext cx="1353436" cy="25013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Paul Brenner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B75D2-D004-EE02-11EF-09F70F033AAB}"/>
              </a:ext>
            </a:extLst>
          </p:cNvPr>
          <p:cNvSpPr txBox="1"/>
          <p:nvPr/>
        </p:nvSpPr>
        <p:spPr>
          <a:xfrm>
            <a:off x="8247765" y="3571116"/>
            <a:ext cx="1353436" cy="25013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err="1">
                <a:solidFill>
                  <a:schemeClr val="bg1"/>
                </a:solidFill>
                <a:latin typeface="Arial"/>
                <a:cs typeface="Arial"/>
              </a:rPr>
              <a:t>Selvana</a:t>
            </a:r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 Ayunda</a:t>
            </a:r>
            <a:endParaRPr lang="en-US" sz="110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AAEACBE-0BA6-FB1B-41F4-790DDB178DDA}"/>
              </a:ext>
            </a:extLst>
          </p:cNvPr>
          <p:cNvSpPr txBox="1">
            <a:spLocks/>
          </p:cNvSpPr>
          <p:nvPr/>
        </p:nvSpPr>
        <p:spPr>
          <a:xfrm>
            <a:off x="1883402" y="1448685"/>
            <a:ext cx="8534400" cy="681038"/>
          </a:xfrm>
          <a:prstGeom prst="rect">
            <a:avLst/>
          </a:prstGeom>
        </p:spPr>
        <p:txBody>
          <a:bodyPr lIns="74295" tIns="37148" rIns="74295" bIns="37148" anchor="t"/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de-DE" sz="1788" kern="0"/>
          </a:p>
          <a:p>
            <a:r>
              <a:rPr lang="de-DE" sz="1788" kern="0"/>
              <a:t>Team</a:t>
            </a:r>
            <a:endParaRPr lang="de-DE" sz="178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95FAB-9013-7CC1-FB89-AD5557A51292}"/>
              </a:ext>
            </a:extLst>
          </p:cNvPr>
          <p:cNvSpPr txBox="1"/>
          <p:nvPr/>
        </p:nvSpPr>
        <p:spPr>
          <a:xfrm>
            <a:off x="3978386" y="3575345"/>
            <a:ext cx="1353436" cy="25013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Luka </a:t>
            </a:r>
            <a:r>
              <a:rPr lang="en-US" sz="1138" err="1">
                <a:solidFill>
                  <a:schemeClr val="bg1"/>
                </a:solidFill>
                <a:cs typeface="Arial"/>
              </a:rPr>
              <a:t>Pavic</a:t>
            </a:r>
            <a:endParaRPr lang="en-US" sz="1138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785E86-044D-1808-D77C-14C62C3AF2B1}"/>
              </a:ext>
            </a:extLst>
          </p:cNvPr>
          <p:cNvSpPr/>
          <p:nvPr/>
        </p:nvSpPr>
        <p:spPr bwMode="auto">
          <a:xfrm>
            <a:off x="4257591" y="2265829"/>
            <a:ext cx="3668617" cy="62925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>
              <a:spcBef>
                <a:spcPct val="20000"/>
              </a:spcBef>
            </a:pPr>
            <a:r>
              <a:rPr lang="de-DE" sz="1800" err="1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Github</a:t>
            </a:r>
            <a:r>
              <a:rPr lang="de-DE" sz="180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 Version enthält keine </a:t>
            </a:r>
            <a:r>
              <a:rPr lang="de-DE" sz="1800" err="1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Matr</a:t>
            </a:r>
            <a:r>
              <a:rPr lang="de-DE" sz="180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. Nr.</a:t>
            </a:r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07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11350" y="91776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AASM-UC.03: </a:t>
            </a:r>
            <a:r>
              <a:rPr lang="de-DE" sz="1800" b="1" kern="0">
                <a:ea typeface="+mj-lt"/>
                <a:cs typeface="+mj-lt"/>
              </a:rPr>
              <a:t>Managing own </a:t>
            </a:r>
            <a:r>
              <a:rPr lang="de-DE" sz="1800" b="1" kern="0" err="1">
                <a:ea typeface="+mj-lt"/>
                <a:cs typeface="+mj-lt"/>
              </a:rPr>
              <a:t>account</a:t>
            </a:r>
          </a:p>
          <a:p>
            <a:endParaRPr lang="en-US" sz="1800" kern="0"/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D2FA88EC-40A8-B2F2-3148-BF834CFF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5" t="12797"/>
          <a:stretch/>
        </p:blipFill>
        <p:spPr>
          <a:xfrm>
            <a:off x="2813864" y="1615192"/>
            <a:ext cx="6824396" cy="494643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6ECF9B-355B-4BD3-AD01-2A2193AD8BAD}"/>
              </a:ext>
            </a:extLst>
          </p:cNvPr>
          <p:cNvSpPr/>
          <p:nvPr/>
        </p:nvSpPr>
        <p:spPr bwMode="auto">
          <a:xfrm>
            <a:off x="1595084" y="5825034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20000"/>
              </a:spcBef>
            </a:pPr>
            <a:endParaRPr lang="de-DE" sz="180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95CA7C-FCB8-1FE3-FBD3-238CAA8095EE}"/>
              </a:ext>
            </a:extLst>
          </p:cNvPr>
          <p:cNvSpPr/>
          <p:nvPr/>
        </p:nvSpPr>
        <p:spPr bwMode="auto">
          <a:xfrm>
            <a:off x="9584395" y="5705107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20000"/>
              </a:spcBef>
            </a:pPr>
            <a:endParaRPr lang="de-DE" sz="180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B87105B2-92B8-2888-B375-98233F977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30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154EF89-9A57-86B5-D05C-84FD9A3F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709297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AASM-UC.04: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AAS </a:t>
            </a:r>
            <a:r>
              <a:rPr lang="de-DE" sz="1800" b="1" kern="0" err="1">
                <a:ea typeface="+mj-lt"/>
                <a:cs typeface="+mj-lt"/>
              </a:rPr>
              <a:t>content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59955"/>
              </p:ext>
            </p:extLst>
          </p:nvPr>
        </p:nvGraphicFramePr>
        <p:xfrm>
          <a:off x="2282008" y="2242004"/>
          <a:ext cx="8086165" cy="1828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AAS Inhalte hinzufügen oder löschen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mit Rolle "Admin", funktionierendes Datenbanksystem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mit Rolle "Admin",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103B9B-6BD2-CA51-B30B-C2FAB8A31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31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760EC3-4338-E609-D7C7-AA1718BF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850397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AASM-UC.05: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Accounts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98010"/>
              </p:ext>
            </p:extLst>
          </p:nvPr>
        </p:nvGraphicFramePr>
        <p:xfrm>
          <a:off x="2282008" y="2242004"/>
          <a:ext cx="8086165" cy="2651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Nutzer hinzufügen oder löschen. </a:t>
                      </a:r>
                      <a:r>
                        <a:rPr lang="de-DE" err="1"/>
                        <a:t>Desweiteren</a:t>
                      </a:r>
                      <a:r>
                        <a:rPr lang="de-DE"/>
                        <a:t> wird eine Einstufung in die Nutzerrollen ermöglicht:</a:t>
                      </a:r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/>
                        <a:t>Basic</a:t>
                      </a:r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 err="1"/>
                        <a:t>Advanced</a:t>
                      </a:r>
                      <a:endParaRPr lang="de-DE"/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mit Rolle "Admin", funktionierendes Datenbanksystem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mit Rolle "Admin",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C5A156-1688-F662-1CA5-C6B1DAE7A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32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3F85E-8D7B-E429-FE8A-A166800F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994609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11350" y="977723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AASM-UC.05: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Accounts</a:t>
            </a:r>
          </a:p>
          <a:p>
            <a:endParaRPr lang="en-US" sz="1800" kern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DB804DF-228C-E421-6004-24AC56CB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4" t="13183" b="321"/>
          <a:stretch/>
        </p:blipFill>
        <p:spPr>
          <a:xfrm>
            <a:off x="2634798" y="1650465"/>
            <a:ext cx="7187482" cy="500699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2A5ECEE-22F8-03E7-F394-0673F4615273}"/>
              </a:ext>
            </a:extLst>
          </p:cNvPr>
          <p:cNvSpPr/>
          <p:nvPr/>
        </p:nvSpPr>
        <p:spPr bwMode="auto">
          <a:xfrm>
            <a:off x="5638800" y="29718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20000"/>
              </a:spcBef>
            </a:pPr>
            <a:endParaRPr lang="de-DE" sz="180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5CEC23D-1DFF-AD76-BF41-B5B4927D7D10}"/>
              </a:ext>
            </a:extLst>
          </p:cNvPr>
          <p:cNvSpPr/>
          <p:nvPr/>
        </p:nvSpPr>
        <p:spPr bwMode="auto">
          <a:xfrm>
            <a:off x="1463128" y="5837027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20000"/>
              </a:spcBef>
            </a:pPr>
            <a:endParaRPr lang="de-DE" sz="180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B77889-761F-B52D-93C8-C314DA1464B7}"/>
              </a:ext>
            </a:extLst>
          </p:cNvPr>
          <p:cNvSpPr/>
          <p:nvPr/>
        </p:nvSpPr>
        <p:spPr bwMode="auto">
          <a:xfrm>
            <a:off x="9836147" y="5669090"/>
            <a:ext cx="1142261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20000"/>
              </a:spcBef>
            </a:pPr>
            <a:endParaRPr lang="de-DE" sz="180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23F9F214-77DC-46DD-EEA8-71D01EF0BF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33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11857B63-6205-2005-DF25-B1CDA2FE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418218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AASM-UC.06: </a:t>
            </a:r>
            <a:r>
              <a:rPr lang="de-DE" sz="1800" b="1" kern="0">
                <a:ea typeface="+mj-lt"/>
                <a:cs typeface="+mj-lt"/>
              </a:rPr>
              <a:t>Find Asset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94852"/>
              </p:ext>
            </p:extLst>
          </p:nvPr>
        </p:nvGraphicFramePr>
        <p:xfrm>
          <a:off x="2282008" y="2242003"/>
          <a:ext cx="8086165" cy="166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gibt Suchbegriff in Suchfeld 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Elemente sind erfolgreich geladen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Der Suche entsprechende Elemente werden angezeigt oder Benachrichtigung, dass kein Element der Suche entspricht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AF3E3E-D307-BE9E-AA26-28A62E5C9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34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85FE10-E0BF-AB9B-C169-11EEB2A2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1998313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47338" y="977723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AASM-UC.06: </a:t>
            </a:r>
            <a:r>
              <a:rPr lang="de-DE" sz="1800" b="1" kern="0">
                <a:ea typeface="+mj-lt"/>
                <a:cs typeface="+mj-lt"/>
              </a:rPr>
              <a:t>Find Asset</a:t>
            </a:r>
          </a:p>
          <a:p>
            <a:endParaRPr lang="en-US" sz="1800" kern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EBB6D91-0395-2701-FD9A-CCAC7568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60" y="1719389"/>
            <a:ext cx="2332347" cy="41148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0EA456-B381-7B16-9B64-14E0B967FE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35</a:t>
            </a:fld>
            <a:endParaRPr lang="de-DE" alt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D8D43909-E2D3-FDED-3956-E5356B5B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3805421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942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2235342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AASM-UC.07: </a:t>
            </a:r>
            <a:r>
              <a:rPr lang="de-DE" sz="1800" b="1" kern="0">
                <a:ea typeface="+mj-lt"/>
                <a:cs typeface="+mj-lt"/>
              </a:rPr>
              <a:t>Display Asset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5506"/>
              </p:ext>
            </p:extLst>
          </p:nvPr>
        </p:nvGraphicFramePr>
        <p:xfrm>
          <a:off x="2282310" y="2242039"/>
          <a:ext cx="8086165" cy="189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/>
                        <a:t>Nutzer findet ein Element und klickt auf dieses um es anzuzeigen bzw. Details einzublenden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de-DE"/>
                        <a:t>Für rollenbasierte Darstellung muss die aktuelle Nutzerrolle validiert werden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de-DE"/>
                        <a:t>Um geschützte Daten anzuzeigen (basierend auf Nutzerrolle) kann es notwendig sein, dass der Nutzer eingeloggt 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A09CCB-CE92-1140-8237-5C6198128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10094" y="6297613"/>
            <a:ext cx="1125415" cy="457200"/>
          </a:xfrm>
        </p:spPr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36</a:t>
            </a:fld>
            <a:endParaRPr lang="de-DE" alt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1B388A-212F-5144-C48A-78AC17F4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06817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4F682-C3CF-3691-0C3A-AA5DBDB9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Architektur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2A4231-850E-B7AE-843D-763451D4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530375-E03D-CFC0-5386-CC8758C7E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37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10B632-3735-A568-257F-8CC66C2B4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2489231"/>
            <a:ext cx="10506350" cy="22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DDC6F-01CE-6786-7A51-02516921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Architektur - Module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29B2AD-7A68-D601-0157-48AE0295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B56448-CD59-0E5F-BA24-6CCBAC732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38</a:t>
            </a:fld>
            <a:endParaRPr lang="de-DE" alt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2007DB6-6652-9196-89B7-04D4D7DF7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2927422"/>
            <a:ext cx="10503877" cy="2433549"/>
          </a:xfrm>
        </p:spPr>
      </p:pic>
    </p:spTree>
    <p:extLst>
      <p:ext uri="{BB962C8B-B14F-4D97-AF65-F5344CB8AC3E}">
        <p14:creationId xmlns:p14="http://schemas.microsoft.com/office/powerpoint/2010/main" val="158746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954255-42D3-4DAE-9CAF-1823B2BC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67DDAF-AB00-4294-8007-0ECA1E8A4D70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D940B-F019-4536-BFEC-0D332725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 smtClean="0"/>
              <a:pPr/>
              <a:t>4</a:t>
            </a:fld>
            <a:endParaRPr lang="de-DE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67C1EF-67FD-4998-BE14-763EF68C7D3E}"/>
              </a:ext>
            </a:extLst>
          </p:cNvPr>
          <p:cNvSpPr txBox="1"/>
          <p:nvPr/>
        </p:nvSpPr>
        <p:spPr>
          <a:xfrm>
            <a:off x="2365311" y="2118050"/>
            <a:ext cx="6568751" cy="203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Customer: </a:t>
            </a:r>
            <a:endParaRPr lang="de-DE" sz="240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Rentschler &amp; Holder</a:t>
            </a:r>
            <a:endParaRPr lang="de-DE" sz="240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Rotebühlplatz 41</a:t>
            </a:r>
            <a:endParaRPr lang="de-DE" sz="240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70178 Stuttgart</a:t>
            </a:r>
            <a:endParaRPr lang="de-DE" sz="240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07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88FA-226A-4684-A676-ECA242E4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519872" y="3009562"/>
            <a:ext cx="2363016" cy="591281"/>
          </a:xfrm>
        </p:spPr>
        <p:txBody>
          <a:bodyPr/>
          <a:lstStyle/>
          <a:p>
            <a:r>
              <a:rPr lang="de-DE" sz="2400"/>
              <a:t>GLIEDERUNG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1225AC-1DFF-4B07-8B5E-D4C8B7CC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041259-0521-4FEB-8440-AE56B2097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5</a:t>
            </a:fld>
            <a:endParaRPr lang="de-DE" alt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8961987-6DD5-4406-AEDA-AA72C7E5CAD3}"/>
              </a:ext>
            </a:extLst>
          </p:cNvPr>
          <p:cNvGrpSpPr/>
          <p:nvPr/>
        </p:nvGrpSpPr>
        <p:grpSpPr>
          <a:xfrm>
            <a:off x="2287598" y="733810"/>
            <a:ext cx="3251287" cy="982312"/>
            <a:chOff x="1160538" y="900753"/>
            <a:chExt cx="3044642" cy="93031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0F04361-337C-4A01-9F60-03217706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538" y="900753"/>
              <a:ext cx="905393" cy="930313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29D7E72-B9C5-4FD5-9346-7801F04F6596}"/>
                </a:ext>
              </a:extLst>
            </p:cNvPr>
            <p:cNvSpPr txBox="1"/>
            <p:nvPr/>
          </p:nvSpPr>
          <p:spPr>
            <a:xfrm>
              <a:off x="1956503" y="1196632"/>
              <a:ext cx="2248677" cy="320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Projektmanagement</a:t>
              </a:r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C68980E3-8311-4AB1-ABA3-B853F0B7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82" y="1487936"/>
            <a:ext cx="1067881" cy="87154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3566692-6D6F-4C8A-B15F-818147B7B7D4}"/>
              </a:ext>
            </a:extLst>
          </p:cNvPr>
          <p:cNvSpPr txBox="1"/>
          <p:nvPr/>
        </p:nvSpPr>
        <p:spPr>
          <a:xfrm>
            <a:off x="4453661" y="1771959"/>
            <a:ext cx="205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Business Case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EB63D71-6125-4884-B914-B0CA806A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02" y="2478768"/>
            <a:ext cx="976320" cy="87154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1BB27CF-41C6-4A3F-A3E8-0AC4B35AFEAC}"/>
              </a:ext>
            </a:extLst>
          </p:cNvPr>
          <p:cNvSpPr txBox="1"/>
          <p:nvPr/>
        </p:nvSpPr>
        <p:spPr>
          <a:xfrm>
            <a:off x="4746030" y="2499042"/>
            <a:ext cx="2172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Requirements Specification (CRS)</a:t>
            </a:r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6F5BA57C-9B8F-4718-BB22-12F13C352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82" y="3812665"/>
            <a:ext cx="1037878" cy="102726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CDB4843-14E7-46AF-A653-E8B571A34D41}"/>
              </a:ext>
            </a:extLst>
          </p:cNvPr>
          <p:cNvSpPr txBox="1"/>
          <p:nvPr/>
        </p:nvSpPr>
        <p:spPr>
          <a:xfrm>
            <a:off x="4453661" y="3901936"/>
            <a:ext cx="239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 Specification (SRS)</a:t>
            </a:r>
            <a:endParaRPr lang="de-DE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CB1FB14-9D54-4554-96C1-360CB2E56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949" y="4894282"/>
            <a:ext cx="1148140" cy="120032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FBB34884-E59B-4D19-92FC-1435E6E55C6B}"/>
              </a:ext>
            </a:extLst>
          </p:cNvPr>
          <p:cNvSpPr txBox="1"/>
          <p:nvPr/>
        </p:nvSpPr>
        <p:spPr>
          <a:xfrm>
            <a:off x="3254441" y="5198346"/>
            <a:ext cx="27152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Software Architecture Specification (SAS)</a:t>
            </a:r>
            <a:endParaRPr lang="de-DE" sz="180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90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A636D-EDE7-0737-DDBA-7390CE4A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520676"/>
            <a:ext cx="8534400" cy="681038"/>
          </a:xfrm>
        </p:spPr>
        <p:txBody>
          <a:bodyPr wrap="square" anchor="b">
            <a:normAutofit/>
          </a:bodyPr>
          <a:lstStyle/>
          <a:p>
            <a:r>
              <a:rPr lang="de-DE"/>
              <a:t>Tools</a:t>
            </a:r>
          </a:p>
        </p:txBody>
      </p:sp>
      <p:pic>
        <p:nvPicPr>
          <p:cNvPr id="51" name="Picture 9">
            <a:extLst>
              <a:ext uri="{FF2B5EF4-FFF2-40B4-BE49-F238E27FC236}">
                <a16:creationId xmlns:a16="http://schemas.microsoft.com/office/drawing/2014/main" id="{C2F0EC1B-FD73-DE19-DA84-DDA9553F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72" y="2597324"/>
            <a:ext cx="997800" cy="997800"/>
          </a:xfrm>
          <a:prstGeom prst="rect">
            <a:avLst/>
          </a:prstGeom>
        </p:spPr>
      </p:pic>
      <p:graphicFrame>
        <p:nvGraphicFramePr>
          <p:cNvPr id="82" name="Table 82">
            <a:extLst>
              <a:ext uri="{FF2B5EF4-FFF2-40B4-BE49-F238E27FC236}">
                <a16:creationId xmlns:a16="http://schemas.microsoft.com/office/drawing/2014/main" id="{B888602E-7739-2F3F-620B-E796CA858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242051"/>
              </p:ext>
            </p:extLst>
          </p:nvPr>
        </p:nvGraphicFramePr>
        <p:xfrm>
          <a:off x="1783722" y="3654155"/>
          <a:ext cx="8624826" cy="211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340">
                  <a:extLst>
                    <a:ext uri="{9D8B030D-6E8A-4147-A177-3AD203B41FA5}">
                      <a16:colId xmlns:a16="http://schemas.microsoft.com/office/drawing/2014/main" val="3719973718"/>
                    </a:ext>
                  </a:extLst>
                </a:gridCol>
                <a:gridCol w="2195072">
                  <a:extLst>
                    <a:ext uri="{9D8B030D-6E8A-4147-A177-3AD203B41FA5}">
                      <a16:colId xmlns:a16="http://schemas.microsoft.com/office/drawing/2014/main" val="801438334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304577569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464574687"/>
                    </a:ext>
                  </a:extLst>
                </a:gridCol>
              </a:tblGrid>
              <a:tr h="2119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 dirty="0">
                          <a:latin typeface="Arial"/>
                        </a:rPr>
                        <a:t>Microsoft 365</a:t>
                      </a: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 dirty="0">
                        <a:latin typeface="Arial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 b="0" i="0" u="none" strike="noStrike" noProof="0" dirty="0">
                          <a:solidFill>
                            <a:schemeClr val="bg2"/>
                          </a:solidFill>
                        </a:rPr>
                        <a:t>Kommunikation, Dokumente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de-DE" sz="15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GitHub</a:t>
                      </a:r>
                    </a:p>
                    <a:p>
                      <a:pPr lvl="0" algn="ctr">
                        <a:buNone/>
                      </a:pPr>
                      <a:endParaRPr lang="de-DE" sz="1300" b="0" i="0" u="none" strike="noStrike" noProof="0">
                        <a:solidFill>
                          <a:schemeClr val="bg2"/>
                        </a:solidFill>
                        <a:latin typeface="Arial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Quellcode- und Versions-Verwaltung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 err="1">
                          <a:solidFill>
                            <a:schemeClr val="bg2"/>
                          </a:solidFill>
                          <a:latin typeface="Arial"/>
                        </a:rPr>
                        <a:t>Issues</a:t>
                      </a: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 verwalten </a:t>
                      </a:r>
                      <a:endParaRPr lang="de-DE" sz="1300">
                        <a:solidFill>
                          <a:schemeClr val="bg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Dokumentation im Wiki</a:t>
                      </a:r>
                      <a:endParaRPr lang="en-US" sz="1300" b="0" i="0" u="none" strike="noStrike" noProof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JetBrains</a:t>
                      </a:r>
                      <a:r>
                        <a:rPr lang="de-DE" sz="15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  <a:r>
                        <a:rPr lang="de-DE" sz="15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Webstorm</a:t>
                      </a:r>
                      <a:endParaRPr lang="de-DE" sz="15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>
                        <a:solidFill>
                          <a:schemeClr val="bg2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</a:rPr>
                        <a:t>Bearbeiten des Quellcodes</a:t>
                      </a:r>
                      <a:endParaRPr lang="de-DE" sz="130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de-DE" sz="1500" b="1" i="0" u="none" strike="noStrike" noProof="0" dirty="0">
                          <a:latin typeface="+mn-lt"/>
                        </a:rPr>
                        <a:t>visual-paradigm.com</a:t>
                      </a:r>
                      <a:endParaRPr lang="en-US" sz="1500" b="1" dirty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300" b="0" i="0" u="none" strike="noStrike" noProof="0" dirty="0">
                          <a:solidFill>
                            <a:schemeClr val="bg2"/>
                          </a:solidFill>
                          <a:latin typeface="+mn-lt"/>
                        </a:rPr>
                        <a:t>Diagramme erstellen</a:t>
                      </a:r>
                      <a:endParaRPr lang="en-US" sz="130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 dirty="0">
                        <a:latin typeface="Arial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36589435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3512BB-4625-DDDB-9701-A689636BC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6</a:t>
            </a:fld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AE39A02D-FEEC-1AD4-0319-ECDECA36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22" y="2848947"/>
            <a:ext cx="2407851" cy="530459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51B4FE3A-9898-46F6-DE97-B51D01BB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79" y="2843739"/>
            <a:ext cx="2071972" cy="529177"/>
          </a:xfrm>
          <a:prstGeom prst="rect">
            <a:avLst/>
          </a:prstGeom>
        </p:spPr>
      </p:pic>
      <p:pic>
        <p:nvPicPr>
          <p:cNvPr id="1028" name="Picture 4" descr="Visual Paradigm International | LinkedIn">
            <a:extLst>
              <a:ext uri="{FF2B5EF4-FFF2-40B4-BE49-F238E27FC236}">
                <a16:creationId xmlns:a16="http://schemas.microsoft.com/office/drawing/2014/main" id="{AE99DE27-6694-71E9-D640-DE5CFF5A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58" y="2498726"/>
            <a:ext cx="121920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312C7296-94EA-6881-1511-30071E33EC01}"/>
              </a:ext>
            </a:extLst>
          </p:cNvPr>
          <p:cNvSpPr txBox="1">
            <a:spLocks/>
          </p:cNvSpPr>
          <p:nvPr/>
        </p:nvSpPr>
        <p:spPr bwMode="auto">
          <a:xfrm>
            <a:off x="9108833" y="412750"/>
            <a:ext cx="24266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41661" rtl="0" eaLnBrk="0" fontAlgn="base" hangingPunct="0">
              <a:spcBef>
                <a:spcPct val="0"/>
              </a:spcBef>
              <a:spcAft>
                <a:spcPct val="0"/>
              </a:spcAft>
              <a:defRPr sz="975" kern="1200">
                <a:solidFill>
                  <a:srgbClr val="5C697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B1FA66E-00EA-4204-8E89-25FED2A62DA2}" type="datetime1">
              <a:rPr lang="de-DE" smtClean="0"/>
              <a:pPr>
                <a:defRPr/>
              </a:pPr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43300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A636D-EDE7-0737-DDBA-7390CE4A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520676"/>
            <a:ext cx="8534400" cy="681038"/>
          </a:xfrm>
        </p:spPr>
        <p:txBody>
          <a:bodyPr wrap="square" anchor="b">
            <a:normAutofit/>
          </a:bodyPr>
          <a:lstStyle/>
          <a:p>
            <a:r>
              <a:rPr lang="de-DE"/>
              <a:t>Tools</a:t>
            </a:r>
          </a:p>
        </p:txBody>
      </p:sp>
      <p:graphicFrame>
        <p:nvGraphicFramePr>
          <p:cNvPr id="82" name="Table 82">
            <a:extLst>
              <a:ext uri="{FF2B5EF4-FFF2-40B4-BE49-F238E27FC236}">
                <a16:creationId xmlns:a16="http://schemas.microsoft.com/office/drawing/2014/main" id="{B888602E-7739-2F3F-620B-E796CA858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336132"/>
              </p:ext>
            </p:extLst>
          </p:nvPr>
        </p:nvGraphicFramePr>
        <p:xfrm>
          <a:off x="1783722" y="3654155"/>
          <a:ext cx="8624828" cy="211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340">
                  <a:extLst>
                    <a:ext uri="{9D8B030D-6E8A-4147-A177-3AD203B41FA5}">
                      <a16:colId xmlns:a16="http://schemas.microsoft.com/office/drawing/2014/main" val="3719973718"/>
                    </a:ext>
                  </a:extLst>
                </a:gridCol>
                <a:gridCol w="2195073">
                  <a:extLst>
                    <a:ext uri="{9D8B030D-6E8A-4147-A177-3AD203B41FA5}">
                      <a16:colId xmlns:a16="http://schemas.microsoft.com/office/drawing/2014/main" val="801438334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304577569"/>
                    </a:ext>
                  </a:extLst>
                </a:gridCol>
                <a:gridCol w="2156208">
                  <a:extLst>
                    <a:ext uri="{9D8B030D-6E8A-4147-A177-3AD203B41FA5}">
                      <a16:colId xmlns:a16="http://schemas.microsoft.com/office/drawing/2014/main" val="3464574687"/>
                    </a:ext>
                  </a:extLst>
                </a:gridCol>
              </a:tblGrid>
              <a:tr h="2119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>
                          <a:latin typeface="Arial"/>
                        </a:rPr>
                        <a:t>Lucidchart</a:t>
                      </a: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</a:rPr>
                        <a:t>Entwürfe GUI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300" b="0" i="0" u="none" strike="noStrike" noProof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de-DE" sz="130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36589435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3512BB-4625-DDDB-9701-A689636BC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7</a:t>
            </a:fld>
            <a:endParaRPr lang="de-DE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98342BB8-A434-CE48-AD28-CE4EB9942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33750" r="6811" b="32083"/>
          <a:stretch/>
        </p:blipFill>
        <p:spPr>
          <a:xfrm>
            <a:off x="1478290" y="2681479"/>
            <a:ext cx="2752766" cy="810746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FF91093-3130-E21F-71DA-82812917BBDF}"/>
              </a:ext>
            </a:extLst>
          </p:cNvPr>
          <p:cNvSpPr txBox="1">
            <a:spLocks/>
          </p:cNvSpPr>
          <p:nvPr/>
        </p:nvSpPr>
        <p:spPr bwMode="auto">
          <a:xfrm>
            <a:off x="9108833" y="412750"/>
            <a:ext cx="242667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41661" rtl="0" eaLnBrk="0" fontAlgn="base" hangingPunct="0">
              <a:spcBef>
                <a:spcPct val="0"/>
              </a:spcBef>
              <a:spcAft>
                <a:spcPct val="0"/>
              </a:spcAft>
              <a:defRPr sz="975" kern="1200">
                <a:solidFill>
                  <a:srgbClr val="5C697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B1FA66E-00EA-4204-8E89-25FED2A62DA2}" type="datetime1">
              <a:rPr lang="de-DE" smtClean="0"/>
              <a:pPr>
                <a:defRPr/>
              </a:pPr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73255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408A65-73B6-4C71-B2B8-B74ADEBFA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01201" y="6297613"/>
            <a:ext cx="9144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>
                <a:spcAft>
                  <a:spcPts val="600"/>
                </a:spcAft>
              </a:pPr>
              <a:t>8</a:t>
            </a:fld>
            <a:endParaRPr lang="de-DE" altLang="de-DE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8E0D08A-75A5-4919-9B5F-C88312A90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857030"/>
              </p:ext>
            </p:extLst>
          </p:nvPr>
        </p:nvGraphicFramePr>
        <p:xfrm>
          <a:off x="1890562" y="1121343"/>
          <a:ext cx="8534400" cy="496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50060F1-81AF-C135-5D92-020583D5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833" y="412750"/>
            <a:ext cx="2426677" cy="279400"/>
          </a:xfrm>
        </p:spPr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 dirty="0"/>
          </a:p>
        </p:txBody>
      </p:sp>
    </p:spTree>
    <p:extLst>
      <p:ext uri="{BB962C8B-B14F-4D97-AF65-F5344CB8AC3E}">
        <p14:creationId xmlns:p14="http://schemas.microsoft.com/office/powerpoint/2010/main" val="21149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97DE3-E85D-4561-A46D-816B24CD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887789"/>
            <a:ext cx="8534400" cy="838200"/>
          </a:xfrm>
        </p:spPr>
        <p:txBody>
          <a:bodyPr/>
          <a:lstStyle/>
          <a:p>
            <a:r>
              <a:rPr lang="de-DE" sz="2400"/>
              <a:t>Projektstrukturplan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53DB7-E993-4144-9052-4351F80D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11.11.2022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F2FEC-41BF-4B16-803B-8D78772AF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9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A5F64B-F92B-4240-BFF5-8787F5A3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720339"/>
            <a:ext cx="7867260" cy="4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88069"/>
      </p:ext>
    </p:extLst>
  </p:cSld>
  <p:clrMapOvr>
    <a:masterClrMapping/>
  </p:clrMapOvr>
</p:sld>
</file>

<file path=ppt/theme/theme1.xml><?xml version="1.0" encoding="utf-8"?>
<a:theme xmlns:a="http://schemas.openxmlformats.org/drawingml/2006/main" name="1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D061852CA2BA429B704CE6B4FA195E" ma:contentTypeVersion="10" ma:contentTypeDescription="Ein neues Dokument erstellen." ma:contentTypeScope="" ma:versionID="e67995586a21862d3da59308ec3d3891">
  <xsd:schema xmlns:xsd="http://www.w3.org/2001/XMLSchema" xmlns:xs="http://www.w3.org/2001/XMLSchema" xmlns:p="http://schemas.microsoft.com/office/2006/metadata/properties" xmlns:ns2="90ca5941-e84f-4a3d-86c8-4ef860d7fc19" xmlns:ns3="ae5df81e-ddd0-4445-9355-f24c4b7a522a" targetNamespace="http://schemas.microsoft.com/office/2006/metadata/properties" ma:root="true" ma:fieldsID="29ecd3fb47be6fbc67f296203ec644f2" ns2:_="" ns3:_="">
    <xsd:import namespace="90ca5941-e84f-4a3d-86c8-4ef860d7fc19"/>
    <xsd:import namespace="ae5df81e-ddd0-4445-9355-f24c4b7a52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a5941-e84f-4a3d-86c8-4ef860d7f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47b3e2dc-c446-47a3-b7e7-ae83c601b0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df81e-ddd0-4445-9355-f24c4b7a522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d444666-cdaa-4240-bdb7-72750981eeef}" ma:internalName="TaxCatchAll" ma:showField="CatchAllData" ma:web="ae5df81e-ddd0-4445-9355-f24c4b7a52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0ca5941-e84f-4a3d-86c8-4ef860d7fc19">
      <Terms xmlns="http://schemas.microsoft.com/office/infopath/2007/PartnerControls"/>
    </lcf76f155ced4ddcb4097134ff3c332f>
    <TaxCatchAll xmlns="ae5df81e-ddd0-4445-9355-f24c4b7a522a" xsi:nil="true"/>
  </documentManagement>
</p:properties>
</file>

<file path=customXml/itemProps1.xml><?xml version="1.0" encoding="utf-8"?>
<ds:datastoreItem xmlns:ds="http://schemas.openxmlformats.org/officeDocument/2006/customXml" ds:itemID="{BC886C7C-08F0-48E5-83A7-DB437FC171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6B4CC-A5FB-4330-977B-C70E8D99BF4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0ca5941-e84f-4a3d-86c8-4ef860d7fc19"/>
    <ds:schemaRef ds:uri="ae5df81e-ddd0-4445-9355-f24c4b7a522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7DA969-DB76-49F6-A8FB-305D8FD0B491}">
  <ds:schemaRefs>
    <ds:schemaRef ds:uri="http://schemas.openxmlformats.org/package/2006/metadata/core-properties"/>
    <ds:schemaRef ds:uri="http://www.w3.org/XML/1998/namespace"/>
    <ds:schemaRef ds:uri="ae5df81e-ddd0-4445-9355-f24c4b7a522a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90ca5941-e84f-4a3d-86c8-4ef860d7fc19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1457</Words>
  <Application>Microsoft Office PowerPoint</Application>
  <PresentationFormat>Breitbild</PresentationFormat>
  <Paragraphs>472</Paragraphs>
  <Slides>38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Tahoma</vt:lpstr>
      <vt:lpstr>Times New Roman</vt:lpstr>
      <vt:lpstr>1_Leere Präsentation</vt:lpstr>
      <vt:lpstr>Team 3 – AAS-Management</vt:lpstr>
      <vt:lpstr>PowerPoint-Präsentation</vt:lpstr>
      <vt:lpstr>PowerPoint-Präsentation</vt:lpstr>
      <vt:lpstr>PowerPoint-Präsentation</vt:lpstr>
      <vt:lpstr>GLIEDERUNG</vt:lpstr>
      <vt:lpstr>Tools</vt:lpstr>
      <vt:lpstr>Tools</vt:lpstr>
      <vt:lpstr>PowerPoint-Präsentation</vt:lpstr>
      <vt:lpstr>Projektstrukturplan</vt:lpstr>
      <vt:lpstr>Gantt Diagramm </vt:lpstr>
      <vt:lpstr>Meeting Dokumentation</vt:lpstr>
      <vt:lpstr>PowerPoint-Präsentation</vt:lpstr>
      <vt:lpstr>PowerPoint-Präsentation</vt:lpstr>
      <vt:lpstr>CRS</vt:lpstr>
      <vt:lpstr>CRS</vt:lpstr>
      <vt:lpstr>CRS</vt:lpstr>
      <vt:lpstr>CRS</vt:lpstr>
      <vt:lpstr>CRS</vt:lpstr>
      <vt:lpstr>CRS</vt:lpstr>
      <vt:lpstr>CRS</vt:lpstr>
      <vt:lpstr>CRS</vt:lpstr>
      <vt:lpstr>CRS</vt:lpstr>
      <vt:lpstr>SRS  - Business Process  AASM-BP.01: Login AASM-BP.02: Logout</vt:lpstr>
      <vt:lpstr>SRS  - Business Process  AASM-BP.03: Managing own account</vt:lpstr>
      <vt:lpstr>PowerPoint-Präsentation</vt:lpstr>
      <vt:lpstr>PowerPoint-Präsentation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System Architektur</vt:lpstr>
      <vt:lpstr>System Architektur - Module</vt:lpstr>
    </vt:vector>
  </TitlesOfParts>
  <Company>ba-stuttgart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Reichardt</dc:creator>
  <cp:lastModifiedBy>Graubner Jonas Alexander (inf21178)</cp:lastModifiedBy>
  <cp:revision>1</cp:revision>
  <cp:lastPrinted>2017-05-17T13:07:15Z</cp:lastPrinted>
  <dcterms:created xsi:type="dcterms:W3CDTF">2002-08-09T11:33:29Z</dcterms:created>
  <dcterms:modified xsi:type="dcterms:W3CDTF">2022-11-11T15:54:46Z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0x0101007ED061852CA2BA429B704CE6B4FA195E</vt:lpwstr>
  </property>
  <property fmtid="{D5CDD505-2E9C-101B-9397-08002B2CF9AE}" pid="3" name="MediaServiceImageTags">
    <vt:lpwstr/>
  </property>
</Properties>
</file>